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NUL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722" r:id="rId5"/>
  </p:sldMasterIdLst>
  <p:notesMasterIdLst>
    <p:notesMasterId r:id="rId21"/>
  </p:notesMasterIdLst>
  <p:handoutMasterIdLst>
    <p:handoutMasterId r:id="rId22"/>
  </p:handoutMasterIdLst>
  <p:sldIdLst>
    <p:sldId id="315" r:id="rId6"/>
    <p:sldId id="1563" r:id="rId7"/>
    <p:sldId id="1565" r:id="rId8"/>
    <p:sldId id="1566" r:id="rId9"/>
    <p:sldId id="1598" r:id="rId10"/>
    <p:sldId id="1597" r:id="rId11"/>
    <p:sldId id="1599" r:id="rId12"/>
    <p:sldId id="1572" r:id="rId13"/>
    <p:sldId id="1585" r:id="rId14"/>
    <p:sldId id="1578" r:id="rId15"/>
    <p:sldId id="1586" r:id="rId16"/>
    <p:sldId id="1559" r:id="rId17"/>
    <p:sldId id="1562" r:id="rId18"/>
    <p:sldId id="1595" r:id="rId19"/>
    <p:sldId id="1584" r:id="rId20"/>
  </p:sldIdLst>
  <p:sldSz cx="12192000" cy="6858000"/>
  <p:notesSz cx="6731000" cy="9867900"/>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6">
          <p15:clr>
            <a:srgbClr val="A4A3A4"/>
          </p15:clr>
        </p15:guide>
        <p15:guide id="2" orient="horz" pos="5830">
          <p15:clr>
            <a:srgbClr val="A4A3A4"/>
          </p15:clr>
        </p15:guide>
        <p15:guide id="3" orient="horz" pos="2201">
          <p15:clr>
            <a:srgbClr val="A4A3A4"/>
          </p15:clr>
        </p15:guide>
        <p15:guide id="4" orient="horz" pos="2065">
          <p15:clr>
            <a:srgbClr val="A4A3A4"/>
          </p15:clr>
        </p15:guide>
        <p15:guide id="5" pos="306">
          <p15:clr>
            <a:srgbClr val="A4A3A4"/>
          </p15:clr>
        </p15:guide>
        <p15:guide id="6" pos="393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tta Croll" initials="JC" lastIdx="1" clrIdx="0">
    <p:extLst>
      <p:ext uri="{19B8F6BF-5375-455C-9EA6-DF929625EA0E}">
        <p15:presenceInfo xmlns:p15="http://schemas.microsoft.com/office/powerpoint/2012/main" userId="S::jcroll@digitale-chancen.de::05f8edf8-84ad-4b56-b59d-fa4d96028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A2D7CB"/>
    <a:srgbClr val="5CBAA4"/>
    <a:srgbClr val="EEEFEF"/>
    <a:srgbClr val="D4E6F4"/>
    <a:srgbClr val="4C99B2"/>
    <a:srgbClr val="99C5D3"/>
    <a:srgbClr val="66A8BE"/>
    <a:srgbClr val="B2D3DE"/>
    <a:srgbClr val="006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05ABE-B247-40C6-B662-C508592BA5C2}" v="817" dt="2022-10-26T10:28:51.315"/>
    <p1510:client id="{12F8DB73-B17D-4F38-86F4-D9CDE0D8250F}" v="1" dt="2022-10-28T11:04:25.452"/>
    <p1510:client id="{2202A892-2936-4F24-8EDF-956D5A555DB4}" v="36" dt="2022-09-22T14:43:44.124"/>
    <p1510:client id="{3522C5DA-0AFC-4AD4-9ADB-392BAC057010}" v="24" dt="2022-07-26T16:57:00.882"/>
    <p1510:client id="{41A3C24C-C41D-4EA6-8885-84DE1550D786}" v="2" dt="2022-10-26T10:37:34.066"/>
    <p1510:client id="{4E81E99F-02B4-412F-86DC-7E697DD1D51F}" v="5" dt="2022-10-10T13:07:16.335"/>
    <p1510:client id="{607D2A2B-65C6-4A6C-A513-23E18932BCEB}" v="3" dt="2022-07-27T15:02:48.253"/>
    <p1510:client id="{67DE0070-AD2D-46B8-81CD-F4F3CA10EB55}" v="1" dt="2022-09-27T06:49:05.090"/>
    <p1510:client id="{A85CB2E7-CB3E-4595-961D-E07979F81D6B}" v="4" dt="2022-10-11T10:52:02.648"/>
    <p1510:client id="{DD6D455D-628B-402D-AAC5-4135886B499F}" v="23" dt="2022-10-26T15:52:06.465"/>
    <p1510:client id="{F488EE26-DBA5-CA2E-E97F-D1C69858277B}" v="2" dt="2022-10-27T12:46:22.93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3979" autoAdjust="0"/>
  </p:normalViewPr>
  <p:slideViewPr>
    <p:cSldViewPr showGuides="1">
      <p:cViewPr varScale="1">
        <p:scale>
          <a:sx n="61" d="100"/>
          <a:sy n="61" d="100"/>
        </p:scale>
        <p:origin x="812" y="60"/>
      </p:cViewPr>
      <p:guideLst>
        <p:guide orient="horz" pos="3793"/>
        <p:guide orient="horz" pos="255"/>
        <p:guide orient="horz" pos="1706"/>
        <p:guide pos="7288"/>
        <p:guide pos="393"/>
      </p:guideLst>
    </p:cSldViewPr>
  </p:slideViewPr>
  <p:outlineViewPr>
    <p:cViewPr>
      <p:scale>
        <a:sx n="33" d="100"/>
        <a:sy n="33" d="100"/>
      </p:scale>
      <p:origin x="0" y="0"/>
    </p:cViewPr>
  </p:outlineViewPr>
  <p:notesTextViewPr>
    <p:cViewPr>
      <p:scale>
        <a:sx n="100" d="100"/>
        <a:sy n="100" d="100"/>
      </p:scale>
      <p:origin x="0" y="-516"/>
    </p:cViewPr>
  </p:notesTextViewPr>
  <p:sorterViewPr>
    <p:cViewPr>
      <p:scale>
        <a:sx n="100" d="100"/>
        <a:sy n="100" d="100"/>
      </p:scale>
      <p:origin x="0" y="0"/>
    </p:cViewPr>
  </p:sorterViewPr>
  <p:notesViewPr>
    <p:cSldViewPr>
      <p:cViewPr>
        <p:scale>
          <a:sx n="82" d="100"/>
          <a:sy n="82" d="100"/>
        </p:scale>
        <p:origin x="3030" y="462"/>
      </p:cViewPr>
      <p:guideLst>
        <p:guide orient="horz" pos="386"/>
        <p:guide orient="horz" pos="5830"/>
        <p:guide orient="horz" pos="2201"/>
        <p:guide orient="horz" pos="2065"/>
        <p:guide pos="306"/>
        <p:guide pos="39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a Croll" userId="S::ccroll@digitale-chancen.de::14a59627-3006-47fa-b9e3-098c2eed44c0" providerId="AD" clId="Web-{DD6D455D-628B-402D-AAC5-4135886B499F}"/>
    <pc:docChg chg="modSld">
      <pc:chgData name="Carola Croll" userId="S::ccroll@digitale-chancen.de::14a59627-3006-47fa-b9e3-098c2eed44c0" providerId="AD" clId="Web-{DD6D455D-628B-402D-AAC5-4135886B499F}" dt="2022-10-26T15:52:04.371" v="11" actId="20577"/>
      <pc:docMkLst>
        <pc:docMk/>
      </pc:docMkLst>
      <pc:sldChg chg="addSp delSp modSp">
        <pc:chgData name="Carola Croll" userId="S::ccroll@digitale-chancen.de::14a59627-3006-47fa-b9e3-098c2eed44c0" providerId="AD" clId="Web-{DD6D455D-628B-402D-AAC5-4135886B499F}" dt="2022-10-26T15:52:04.371" v="11" actId="20577"/>
        <pc:sldMkLst>
          <pc:docMk/>
          <pc:sldMk cId="1384362123" sldId="1596"/>
        </pc:sldMkLst>
        <pc:spChg chg="del mod">
          <ac:chgData name="Carola Croll" userId="S::ccroll@digitale-chancen.de::14a59627-3006-47fa-b9e3-098c2eed44c0" providerId="AD" clId="Web-{DD6D455D-628B-402D-AAC5-4135886B499F}" dt="2022-10-26T15:51:51.918" v="1"/>
          <ac:spMkLst>
            <pc:docMk/>
            <pc:sldMk cId="1384362123" sldId="1596"/>
            <ac:spMk id="3" creationId="{47FEF606-F187-01A2-C49F-2079495EB1A6}"/>
          </ac:spMkLst>
        </pc:spChg>
        <pc:spChg chg="add del mod">
          <ac:chgData name="Carola Croll" userId="S::ccroll@digitale-chancen.de::14a59627-3006-47fa-b9e3-098c2eed44c0" providerId="AD" clId="Web-{DD6D455D-628B-402D-AAC5-4135886B499F}" dt="2022-10-26T15:51:57.231" v="2"/>
          <ac:spMkLst>
            <pc:docMk/>
            <pc:sldMk cId="1384362123" sldId="1596"/>
            <ac:spMk id="4" creationId="{CE4DBE46-D996-CD61-8EED-4BFE47023296}"/>
          </ac:spMkLst>
        </pc:spChg>
        <pc:spChg chg="add mod">
          <ac:chgData name="Carola Croll" userId="S::ccroll@digitale-chancen.de::14a59627-3006-47fa-b9e3-098c2eed44c0" providerId="AD" clId="Web-{DD6D455D-628B-402D-AAC5-4135886B499F}" dt="2022-10-26T15:52:04.371" v="11" actId="20577"/>
          <ac:spMkLst>
            <pc:docMk/>
            <pc:sldMk cId="1384362123" sldId="1596"/>
            <ac:spMk id="8" creationId="{185AED10-0386-C795-ABA4-76DB0553A485}"/>
          </ac:spMkLst>
        </pc:spChg>
      </pc:sldChg>
    </pc:docChg>
  </pc:docChgLst>
  <pc:docChgLst>
    <pc:chgData name="Elias  Kreuzinger" userId="S::ekreuzinger@digitale-chancen.de::256d172b-6645-4055-ad93-6332cd0333b1" providerId="AD" clId="Web-{607D2A2B-65C6-4A6C-A513-23E18932BCEB}"/>
    <pc:docChg chg="modSld">
      <pc:chgData name="Elias  Kreuzinger" userId="S::ekreuzinger@digitale-chancen.de::256d172b-6645-4055-ad93-6332cd0333b1" providerId="AD" clId="Web-{607D2A2B-65C6-4A6C-A513-23E18932BCEB}" dt="2022-07-27T15:02:44.081" v="1" actId="20577"/>
      <pc:docMkLst>
        <pc:docMk/>
      </pc:docMkLst>
      <pc:sldChg chg="modSp">
        <pc:chgData name="Elias  Kreuzinger" userId="S::ekreuzinger@digitale-chancen.de::256d172b-6645-4055-ad93-6332cd0333b1" providerId="AD" clId="Web-{607D2A2B-65C6-4A6C-A513-23E18932BCEB}" dt="2022-07-27T15:02:44.081" v="1" actId="20577"/>
        <pc:sldMkLst>
          <pc:docMk/>
          <pc:sldMk cId="3310267275" sldId="1584"/>
        </pc:sldMkLst>
        <pc:spChg chg="mod">
          <ac:chgData name="Elias  Kreuzinger" userId="S::ekreuzinger@digitale-chancen.de::256d172b-6645-4055-ad93-6332cd0333b1" providerId="AD" clId="Web-{607D2A2B-65C6-4A6C-A513-23E18932BCEB}" dt="2022-07-27T15:02:44.081" v="1" actId="20577"/>
          <ac:spMkLst>
            <pc:docMk/>
            <pc:sldMk cId="3310267275" sldId="1584"/>
            <ac:spMk id="7" creationId="{00000000-0000-0000-0000-000000000000}"/>
          </ac:spMkLst>
        </pc:spChg>
      </pc:sldChg>
    </pc:docChg>
  </pc:docChgLst>
  <pc:docChgLst>
    <pc:chgData name="Theobald, Sven" userId="S::sven.theobald_iese.fraunhofer.de#ext#@digitalechancen.onmicrosoft.com::48aeaeda-f715-442b-8a55-7f369eb5de5a" providerId="AD" clId="Web-{0B705ABE-B247-40C6-B662-C508592BA5C2}"/>
    <pc:docChg chg="addSld modSld">
      <pc:chgData name="Theobald, Sven" userId="S::sven.theobald_iese.fraunhofer.de#ext#@digitalechancen.onmicrosoft.com::48aeaeda-f715-442b-8a55-7f369eb5de5a" providerId="AD" clId="Web-{0B705ABE-B247-40C6-B662-C508592BA5C2}" dt="2022-10-26T10:28:51.315" v="733" actId="1076"/>
      <pc:docMkLst>
        <pc:docMk/>
      </pc:docMkLst>
      <pc:sldChg chg="addSp delSp modSp new mod modClrScheme chgLayout">
        <pc:chgData name="Theobald, Sven" userId="S::sven.theobald_iese.fraunhofer.de#ext#@digitalechancen.onmicrosoft.com::48aeaeda-f715-442b-8a55-7f369eb5de5a" providerId="AD" clId="Web-{0B705ABE-B247-40C6-B662-C508592BA5C2}" dt="2022-10-26T10:28:51.315" v="733" actId="1076"/>
        <pc:sldMkLst>
          <pc:docMk/>
          <pc:sldMk cId="1384362123" sldId="1596"/>
        </pc:sldMkLst>
        <pc:spChg chg="add del mod ord">
          <ac:chgData name="Theobald, Sven" userId="S::sven.theobald_iese.fraunhofer.de#ext#@digitalechancen.onmicrosoft.com::48aeaeda-f715-442b-8a55-7f369eb5de5a" providerId="AD" clId="Web-{0B705ABE-B247-40C6-B662-C508592BA5C2}" dt="2022-10-26T10:14:42.380" v="15"/>
          <ac:spMkLst>
            <pc:docMk/>
            <pc:sldMk cId="1384362123" sldId="1596"/>
            <ac:spMk id="2" creationId="{DAB35DE1-B96F-1B49-BABD-7705A1C77BC6}"/>
          </ac:spMkLst>
        </pc:spChg>
        <pc:spChg chg="add mod ord">
          <ac:chgData name="Theobald, Sven" userId="S::sven.theobald_iese.fraunhofer.de#ext#@digitalechancen.onmicrosoft.com::48aeaeda-f715-442b-8a55-7f369eb5de5a" providerId="AD" clId="Web-{0B705ABE-B247-40C6-B662-C508592BA5C2}" dt="2022-10-26T10:14:14.285" v="12" actId="20577"/>
          <ac:spMkLst>
            <pc:docMk/>
            <pc:sldMk cId="1384362123" sldId="1596"/>
            <ac:spMk id="3" creationId="{47FEF606-F187-01A2-C49F-2079495EB1A6}"/>
          </ac:spMkLst>
        </pc:spChg>
        <pc:spChg chg="add mod">
          <ac:chgData name="Theobald, Sven" userId="S::sven.theobald_iese.fraunhofer.de#ext#@digitalechancen.onmicrosoft.com::48aeaeda-f715-442b-8a55-7f369eb5de5a" providerId="AD" clId="Web-{0B705ABE-B247-40C6-B662-C508592BA5C2}" dt="2022-10-26T10:27:23.453" v="689" actId="1076"/>
          <ac:spMkLst>
            <pc:docMk/>
            <pc:sldMk cId="1384362123" sldId="1596"/>
            <ac:spMk id="6" creationId="{74A3B578-83A6-4FFE-65F0-7368853455B3}"/>
          </ac:spMkLst>
        </pc:spChg>
        <pc:graphicFrameChg chg="add del mod ord modGraphic">
          <ac:chgData name="Theobald, Sven" userId="S::sven.theobald_iese.fraunhofer.de#ext#@digitalechancen.onmicrosoft.com::48aeaeda-f715-442b-8a55-7f369eb5de5a" providerId="AD" clId="Web-{0B705ABE-B247-40C6-B662-C508592BA5C2}" dt="2022-10-26T10:14:35.349" v="14"/>
          <ac:graphicFrameMkLst>
            <pc:docMk/>
            <pc:sldMk cId="1384362123" sldId="1596"/>
            <ac:graphicFrameMk id="4" creationId="{F60DC5F5-81B3-AC1F-0B5C-9E3857769AF6}"/>
          </ac:graphicFrameMkLst>
        </pc:graphicFrameChg>
        <pc:graphicFrameChg chg="add mod ord modGraphic">
          <ac:chgData name="Theobald, Sven" userId="S::sven.theobald_iese.fraunhofer.de#ext#@digitalechancen.onmicrosoft.com::48aeaeda-f715-442b-8a55-7f369eb5de5a" providerId="AD" clId="Web-{0B705ABE-B247-40C6-B662-C508592BA5C2}" dt="2022-10-26T10:28:51.315" v="733" actId="1076"/>
          <ac:graphicFrameMkLst>
            <pc:docMk/>
            <pc:sldMk cId="1384362123" sldId="1596"/>
            <ac:graphicFrameMk id="5" creationId="{296651B2-F2A1-BAF3-8818-7C87C0AE930B}"/>
          </ac:graphicFrameMkLst>
        </pc:graphicFrameChg>
      </pc:sldChg>
    </pc:docChg>
  </pc:docChgLst>
  <pc:docChgLst>
    <pc:chgData name="Carola Croll" userId="S::ccroll@digitale-chancen.de::14a59627-3006-47fa-b9e3-098c2eed44c0" providerId="AD" clId="Web-{3522C5DA-0AFC-4AD4-9ADB-392BAC057010}"/>
    <pc:docChg chg="delSld modSld">
      <pc:chgData name="Carola Croll" userId="S::ccroll@digitale-chancen.de::14a59627-3006-47fa-b9e3-098c2eed44c0" providerId="AD" clId="Web-{3522C5DA-0AFC-4AD4-9ADB-392BAC057010}" dt="2022-07-26T16:57:00.882" v="23" actId="20577"/>
      <pc:docMkLst>
        <pc:docMk/>
      </pc:docMkLst>
      <pc:sldChg chg="del">
        <pc:chgData name="Carola Croll" userId="S::ccroll@digitale-chancen.de::14a59627-3006-47fa-b9e3-098c2eed44c0" providerId="AD" clId="Web-{3522C5DA-0AFC-4AD4-9ADB-392BAC057010}" dt="2022-07-26T16:56:08.380" v="0"/>
        <pc:sldMkLst>
          <pc:docMk/>
          <pc:sldMk cId="3984855447" sldId="1549"/>
        </pc:sldMkLst>
      </pc:sldChg>
      <pc:sldChg chg="del">
        <pc:chgData name="Carola Croll" userId="S::ccroll@digitale-chancen.de::14a59627-3006-47fa-b9e3-098c2eed44c0" providerId="AD" clId="Web-{3522C5DA-0AFC-4AD4-9ADB-392BAC057010}" dt="2022-07-26T16:56:13.115" v="5"/>
        <pc:sldMkLst>
          <pc:docMk/>
          <pc:sldMk cId="1829391129" sldId="1557"/>
        </pc:sldMkLst>
      </pc:sldChg>
      <pc:sldChg chg="del">
        <pc:chgData name="Carola Croll" userId="S::ccroll@digitale-chancen.de::14a59627-3006-47fa-b9e3-098c2eed44c0" providerId="AD" clId="Web-{3522C5DA-0AFC-4AD4-9ADB-392BAC057010}" dt="2022-07-26T16:56:08.380" v="4"/>
        <pc:sldMkLst>
          <pc:docMk/>
          <pc:sldMk cId="2770332422" sldId="1580"/>
        </pc:sldMkLst>
      </pc:sldChg>
      <pc:sldChg chg="del">
        <pc:chgData name="Carola Croll" userId="S::ccroll@digitale-chancen.de::14a59627-3006-47fa-b9e3-098c2eed44c0" providerId="AD" clId="Web-{3522C5DA-0AFC-4AD4-9ADB-392BAC057010}" dt="2022-07-26T16:56:08.380" v="3"/>
        <pc:sldMkLst>
          <pc:docMk/>
          <pc:sldMk cId="2421323177" sldId="1581"/>
        </pc:sldMkLst>
      </pc:sldChg>
      <pc:sldChg chg="del">
        <pc:chgData name="Carola Croll" userId="S::ccroll@digitale-chancen.de::14a59627-3006-47fa-b9e3-098c2eed44c0" providerId="AD" clId="Web-{3522C5DA-0AFC-4AD4-9ADB-392BAC057010}" dt="2022-07-26T16:56:08.380" v="2"/>
        <pc:sldMkLst>
          <pc:docMk/>
          <pc:sldMk cId="1674856175" sldId="1582"/>
        </pc:sldMkLst>
      </pc:sldChg>
      <pc:sldChg chg="del">
        <pc:chgData name="Carola Croll" userId="S::ccroll@digitale-chancen.de::14a59627-3006-47fa-b9e3-098c2eed44c0" providerId="AD" clId="Web-{3522C5DA-0AFC-4AD4-9ADB-392BAC057010}" dt="2022-07-26T16:56:08.380" v="1"/>
        <pc:sldMkLst>
          <pc:docMk/>
          <pc:sldMk cId="3401962849" sldId="1583"/>
        </pc:sldMkLst>
      </pc:sldChg>
      <pc:sldChg chg="modSp">
        <pc:chgData name="Carola Croll" userId="S::ccroll@digitale-chancen.de::14a59627-3006-47fa-b9e3-098c2eed44c0" providerId="AD" clId="Web-{3522C5DA-0AFC-4AD4-9ADB-392BAC057010}" dt="2022-07-26T16:57:00.882" v="23" actId="20577"/>
        <pc:sldMkLst>
          <pc:docMk/>
          <pc:sldMk cId="3310267275" sldId="1584"/>
        </pc:sldMkLst>
        <pc:spChg chg="mod">
          <ac:chgData name="Carola Croll" userId="S::ccroll@digitale-chancen.de::14a59627-3006-47fa-b9e3-098c2eed44c0" providerId="AD" clId="Web-{3522C5DA-0AFC-4AD4-9ADB-392BAC057010}" dt="2022-07-26T16:57:00.882" v="23" actId="20577"/>
          <ac:spMkLst>
            <pc:docMk/>
            <pc:sldMk cId="3310267275" sldId="1584"/>
            <ac:spMk id="7" creationId="{00000000-0000-0000-0000-000000000000}"/>
          </ac:spMkLst>
        </pc:spChg>
      </pc:sldChg>
    </pc:docChg>
  </pc:docChgLst>
  <pc:docChgLst>
    <pc:chgData name="Carola Croll" userId="S::ccroll@digitale-chancen.de::14a59627-3006-47fa-b9e3-098c2eed44c0" providerId="AD" clId="Web-{4E81E99F-02B4-412F-86DC-7E697DD1D51F}"/>
    <pc:docChg chg="modSld">
      <pc:chgData name="Carola Croll" userId="S::ccroll@digitale-chancen.de::14a59627-3006-47fa-b9e3-098c2eed44c0" providerId="AD" clId="Web-{4E81E99F-02B4-412F-86DC-7E697DD1D51F}" dt="2022-10-10T13:07:16.335" v="4"/>
      <pc:docMkLst>
        <pc:docMk/>
      </pc:docMkLst>
      <pc:sldChg chg="mod modShow">
        <pc:chgData name="Carola Croll" userId="S::ccroll@digitale-chancen.de::14a59627-3006-47fa-b9e3-098c2eed44c0" providerId="AD" clId="Web-{4E81E99F-02B4-412F-86DC-7E697DD1D51F}" dt="2022-10-10T13:07:07.273" v="1"/>
        <pc:sldMkLst>
          <pc:docMk/>
          <pc:sldMk cId="376718796" sldId="1577"/>
        </pc:sldMkLst>
      </pc:sldChg>
      <pc:sldChg chg="mod modShow">
        <pc:chgData name="Carola Croll" userId="S::ccroll@digitale-chancen.de::14a59627-3006-47fa-b9e3-098c2eed44c0" providerId="AD" clId="Web-{4E81E99F-02B4-412F-86DC-7E697DD1D51F}" dt="2022-10-10T13:07:13.523" v="3"/>
        <pc:sldMkLst>
          <pc:docMk/>
          <pc:sldMk cId="203856473" sldId="1578"/>
        </pc:sldMkLst>
      </pc:sldChg>
      <pc:sldChg chg="mod modShow">
        <pc:chgData name="Carola Croll" userId="S::ccroll@digitale-chancen.de::14a59627-3006-47fa-b9e3-098c2eed44c0" providerId="AD" clId="Web-{4E81E99F-02B4-412F-86DC-7E697DD1D51F}" dt="2022-10-10T13:06:51.444" v="0"/>
        <pc:sldMkLst>
          <pc:docMk/>
          <pc:sldMk cId="2275527143" sldId="1579"/>
        </pc:sldMkLst>
      </pc:sldChg>
      <pc:sldChg chg="mod modShow">
        <pc:chgData name="Carola Croll" userId="S::ccroll@digitale-chancen.de::14a59627-3006-47fa-b9e3-098c2eed44c0" providerId="AD" clId="Web-{4E81E99F-02B4-412F-86DC-7E697DD1D51F}" dt="2022-10-10T13:07:09.851" v="2"/>
        <pc:sldMkLst>
          <pc:docMk/>
          <pc:sldMk cId="193113818" sldId="1585"/>
        </pc:sldMkLst>
      </pc:sldChg>
      <pc:sldChg chg="mod modShow">
        <pc:chgData name="Carola Croll" userId="S::ccroll@digitale-chancen.de::14a59627-3006-47fa-b9e3-098c2eed44c0" providerId="AD" clId="Web-{4E81E99F-02B4-412F-86DC-7E697DD1D51F}" dt="2022-10-10T13:07:16.335" v="4"/>
        <pc:sldMkLst>
          <pc:docMk/>
          <pc:sldMk cId="2223157025" sldId="1586"/>
        </pc:sldMkLst>
      </pc:sldChg>
    </pc:docChg>
  </pc:docChgLst>
  <pc:docChgLst>
    <pc:chgData name="Carola Croll" userId="S::ccroll@digitale-chancen.de::14a59627-3006-47fa-b9e3-098c2eed44c0" providerId="AD" clId="Web-{67DE0070-AD2D-46B8-81CD-F4F3CA10EB55}"/>
    <pc:docChg chg="modSld">
      <pc:chgData name="Carola Croll" userId="S::ccroll@digitale-chancen.de::14a59627-3006-47fa-b9e3-098c2eed44c0" providerId="AD" clId="Web-{67DE0070-AD2D-46B8-81CD-F4F3CA10EB55}" dt="2022-09-27T06:49:05.090" v="0" actId="14100"/>
      <pc:docMkLst>
        <pc:docMk/>
      </pc:docMkLst>
      <pc:sldChg chg="modSp">
        <pc:chgData name="Carola Croll" userId="S::ccroll@digitale-chancen.de::14a59627-3006-47fa-b9e3-098c2eed44c0" providerId="AD" clId="Web-{67DE0070-AD2D-46B8-81CD-F4F3CA10EB55}" dt="2022-09-27T06:49:05.090" v="0" actId="14100"/>
        <pc:sldMkLst>
          <pc:docMk/>
          <pc:sldMk cId="203856473" sldId="1578"/>
        </pc:sldMkLst>
        <pc:spChg chg="mod">
          <ac:chgData name="Carola Croll" userId="S::ccroll@digitale-chancen.de::14a59627-3006-47fa-b9e3-098c2eed44c0" providerId="AD" clId="Web-{67DE0070-AD2D-46B8-81CD-F4F3CA10EB55}" dt="2022-09-27T06:49:05.090" v="0" actId="14100"/>
          <ac:spMkLst>
            <pc:docMk/>
            <pc:sldMk cId="203856473" sldId="1578"/>
            <ac:spMk id="7" creationId="{00000000-0000-0000-0000-000000000000}"/>
          </ac:spMkLst>
        </pc:spChg>
      </pc:sldChg>
    </pc:docChg>
  </pc:docChgLst>
  <pc:docChgLst>
    <pc:chgData name="Carola Croll" userId="S::ccroll@digitale-chancen.de::14a59627-3006-47fa-b9e3-098c2eed44c0" providerId="AD" clId="Web-{A85CB2E7-CB3E-4595-961D-E07979F81D6B}"/>
    <pc:docChg chg="modSld">
      <pc:chgData name="Carola Croll" userId="S::ccroll@digitale-chancen.de::14a59627-3006-47fa-b9e3-098c2eed44c0" providerId="AD" clId="Web-{A85CB2E7-CB3E-4595-961D-E07979F81D6B}" dt="2022-10-11T10:52:02.648" v="3"/>
      <pc:docMkLst>
        <pc:docMk/>
      </pc:docMkLst>
      <pc:sldChg chg="mod modShow">
        <pc:chgData name="Carola Croll" userId="S::ccroll@digitale-chancen.de::14a59627-3006-47fa-b9e3-098c2eed44c0" providerId="AD" clId="Web-{A85CB2E7-CB3E-4595-961D-E07979F81D6B}" dt="2022-10-11T10:51:53.835" v="0"/>
        <pc:sldMkLst>
          <pc:docMk/>
          <pc:sldMk cId="376718796" sldId="1577"/>
        </pc:sldMkLst>
      </pc:sldChg>
      <pc:sldChg chg="mod modShow">
        <pc:chgData name="Carola Croll" userId="S::ccroll@digitale-chancen.de::14a59627-3006-47fa-b9e3-098c2eed44c0" providerId="AD" clId="Web-{A85CB2E7-CB3E-4595-961D-E07979F81D6B}" dt="2022-10-11T10:51:58.835" v="2"/>
        <pc:sldMkLst>
          <pc:docMk/>
          <pc:sldMk cId="203856473" sldId="1578"/>
        </pc:sldMkLst>
      </pc:sldChg>
      <pc:sldChg chg="mod modShow">
        <pc:chgData name="Carola Croll" userId="S::ccroll@digitale-chancen.de::14a59627-3006-47fa-b9e3-098c2eed44c0" providerId="AD" clId="Web-{A85CB2E7-CB3E-4595-961D-E07979F81D6B}" dt="2022-10-11T10:51:56.601" v="1"/>
        <pc:sldMkLst>
          <pc:docMk/>
          <pc:sldMk cId="193113818" sldId="1585"/>
        </pc:sldMkLst>
      </pc:sldChg>
      <pc:sldChg chg="mod modShow">
        <pc:chgData name="Carola Croll" userId="S::ccroll@digitale-chancen.de::14a59627-3006-47fa-b9e3-098c2eed44c0" providerId="AD" clId="Web-{A85CB2E7-CB3E-4595-961D-E07979F81D6B}" dt="2022-10-11T10:52:02.648" v="3"/>
        <pc:sldMkLst>
          <pc:docMk/>
          <pc:sldMk cId="2223157025" sldId="1586"/>
        </pc:sldMkLst>
      </pc:sldChg>
    </pc:docChg>
  </pc:docChgLst>
  <pc:docChgLst>
    <pc:chgData name="Theobald, Sven" userId="S::sven.theobald_iese.fraunhofer.de#ext#@digitalechancen.onmicrosoft.com::48aeaeda-f715-442b-8a55-7f369eb5de5a" providerId="AD" clId="Web-{41A3C24C-C41D-4EA6-8885-84DE1550D786}"/>
    <pc:docChg chg="modSld">
      <pc:chgData name="Theobald, Sven" userId="S::sven.theobald_iese.fraunhofer.de#ext#@digitalechancen.onmicrosoft.com::48aeaeda-f715-442b-8a55-7f369eb5de5a" providerId="AD" clId="Web-{41A3C24C-C41D-4EA6-8885-84DE1550D786}" dt="2022-10-26T10:37:34.066" v="1"/>
      <pc:docMkLst>
        <pc:docMk/>
      </pc:docMkLst>
      <pc:sldChg chg="modSp">
        <pc:chgData name="Theobald, Sven" userId="S::sven.theobald_iese.fraunhofer.de#ext#@digitalechancen.onmicrosoft.com::48aeaeda-f715-442b-8a55-7f369eb5de5a" providerId="AD" clId="Web-{41A3C24C-C41D-4EA6-8885-84DE1550D786}" dt="2022-10-26T10:37:34.066" v="1"/>
        <pc:sldMkLst>
          <pc:docMk/>
          <pc:sldMk cId="1384362123" sldId="1596"/>
        </pc:sldMkLst>
        <pc:graphicFrameChg chg="modGraphic">
          <ac:chgData name="Theobald, Sven" userId="S::sven.theobald_iese.fraunhofer.de#ext#@digitalechancen.onmicrosoft.com::48aeaeda-f715-442b-8a55-7f369eb5de5a" providerId="AD" clId="Web-{41A3C24C-C41D-4EA6-8885-84DE1550D786}" dt="2022-10-26T10:37:34.066" v="1"/>
          <ac:graphicFrameMkLst>
            <pc:docMk/>
            <pc:sldMk cId="1384362123" sldId="1596"/>
            <ac:graphicFrameMk id="5" creationId="{296651B2-F2A1-BAF3-8818-7C87C0AE930B}"/>
          </ac:graphicFrameMkLst>
        </pc:graphicFrameChg>
      </pc:sldChg>
    </pc:docChg>
  </pc:docChgLst>
  <pc:docChgLst>
    <pc:chgData name="Jutta Croll" userId="S::jcroll@digitale-chancen.de::05f8edf8-84ad-4b56-b59d-fa4d96028a42" providerId="AD" clId="Web-{F488EE26-DBA5-CA2E-E97F-D1C69858277B}"/>
    <pc:docChg chg="modSld">
      <pc:chgData name="Jutta Croll" userId="S::jcroll@digitale-chancen.de::05f8edf8-84ad-4b56-b59d-fa4d96028a42" providerId="AD" clId="Web-{F488EE26-DBA5-CA2E-E97F-D1C69858277B}" dt="2022-10-27T12:46:22.932" v="1" actId="20577"/>
      <pc:docMkLst>
        <pc:docMk/>
      </pc:docMkLst>
      <pc:sldChg chg="modSp">
        <pc:chgData name="Jutta Croll" userId="S::jcroll@digitale-chancen.de::05f8edf8-84ad-4b56-b59d-fa4d96028a42" providerId="AD" clId="Web-{F488EE26-DBA5-CA2E-E97F-D1C69858277B}" dt="2022-10-27T12:46:22.932" v="1" actId="20577"/>
        <pc:sldMkLst>
          <pc:docMk/>
          <pc:sldMk cId="3310267275" sldId="1584"/>
        </pc:sldMkLst>
        <pc:spChg chg="mod">
          <ac:chgData name="Jutta Croll" userId="S::jcroll@digitale-chancen.de::05f8edf8-84ad-4b56-b59d-fa4d96028a42" providerId="AD" clId="Web-{F488EE26-DBA5-CA2E-E97F-D1C69858277B}" dt="2022-10-27T12:46:22.932" v="1" actId="20577"/>
          <ac:spMkLst>
            <pc:docMk/>
            <pc:sldMk cId="3310267275" sldId="1584"/>
            <ac:spMk id="15" creationId="{00000000-0000-0000-0000-000000000000}"/>
          </ac:spMkLst>
        </pc:spChg>
      </pc:sldChg>
    </pc:docChg>
  </pc:docChgLst>
  <pc:docChgLst>
    <pc:chgData name="Carola Croll" userId="S::ccroll@digitale-chancen.de::14a59627-3006-47fa-b9e3-098c2eed44c0" providerId="AD" clId="Web-{2202A892-2936-4F24-8EDF-956D5A555DB4}"/>
    <pc:docChg chg="addSld delSld modSld">
      <pc:chgData name="Carola Croll" userId="S::ccroll@digitale-chancen.de::14a59627-3006-47fa-b9e3-098c2eed44c0" providerId="AD" clId="Web-{2202A892-2936-4F24-8EDF-956D5A555DB4}" dt="2022-09-22T14:43:44.124" v="26" actId="20577"/>
      <pc:docMkLst>
        <pc:docMk/>
      </pc:docMkLst>
      <pc:sldChg chg="addSp delSp modSp">
        <pc:chgData name="Carola Croll" userId="S::ccroll@digitale-chancen.de::14a59627-3006-47fa-b9e3-098c2eed44c0" providerId="AD" clId="Web-{2202A892-2936-4F24-8EDF-956D5A555DB4}" dt="2022-09-22T14:42:54.138" v="5"/>
        <pc:sldMkLst>
          <pc:docMk/>
          <pc:sldMk cId="2331834562" sldId="1553"/>
        </pc:sldMkLst>
        <pc:spChg chg="add del mod">
          <ac:chgData name="Carola Croll" userId="S::ccroll@digitale-chancen.de::14a59627-3006-47fa-b9e3-098c2eed44c0" providerId="AD" clId="Web-{2202A892-2936-4F24-8EDF-956D5A555DB4}" dt="2022-09-22T14:42:54.138" v="5"/>
          <ac:spMkLst>
            <pc:docMk/>
            <pc:sldMk cId="2331834562" sldId="1553"/>
            <ac:spMk id="2" creationId="{5E96514A-1507-5BD2-23D7-EB4DEE956812}"/>
          </ac:spMkLst>
        </pc:spChg>
        <pc:picChg chg="mod">
          <ac:chgData name="Carola Croll" userId="S::ccroll@digitale-chancen.de::14a59627-3006-47fa-b9e3-098c2eed44c0" providerId="AD" clId="Web-{2202A892-2936-4F24-8EDF-956D5A555DB4}" dt="2022-09-22T14:42:43.935" v="1" actId="1076"/>
          <ac:picMkLst>
            <pc:docMk/>
            <pc:sldMk cId="2331834562" sldId="1553"/>
            <ac:picMk id="4" creationId="{00000000-0000-0000-0000-000000000000}"/>
          </ac:picMkLst>
        </pc:picChg>
      </pc:sldChg>
      <pc:sldChg chg="addSp delSp modSp">
        <pc:chgData name="Carola Croll" userId="S::ccroll@digitale-chancen.de::14a59627-3006-47fa-b9e3-098c2eed44c0" providerId="AD" clId="Web-{2202A892-2936-4F24-8EDF-956D5A555DB4}" dt="2022-09-22T14:43:44.124" v="26" actId="20577"/>
        <pc:sldMkLst>
          <pc:docMk/>
          <pc:sldMk cId="203856473" sldId="1578"/>
        </pc:sldMkLst>
        <pc:spChg chg="mod">
          <ac:chgData name="Carola Croll" userId="S::ccroll@digitale-chancen.de::14a59627-3006-47fa-b9e3-098c2eed44c0" providerId="AD" clId="Web-{2202A892-2936-4F24-8EDF-956D5A555DB4}" dt="2022-09-22T14:43:44.124" v="26" actId="20577"/>
          <ac:spMkLst>
            <pc:docMk/>
            <pc:sldMk cId="203856473" sldId="1578"/>
            <ac:spMk id="2" creationId="{00000000-0000-0000-0000-000000000000}"/>
          </ac:spMkLst>
        </pc:spChg>
        <pc:spChg chg="del">
          <ac:chgData name="Carola Croll" userId="S::ccroll@digitale-chancen.de::14a59627-3006-47fa-b9e3-098c2eed44c0" providerId="AD" clId="Web-{2202A892-2936-4F24-8EDF-956D5A555DB4}" dt="2022-09-22T14:43:11.373" v="18"/>
          <ac:spMkLst>
            <pc:docMk/>
            <pc:sldMk cId="203856473" sldId="1578"/>
            <ac:spMk id="8" creationId="{00000000-0000-0000-0000-000000000000}"/>
          </ac:spMkLst>
        </pc:spChg>
        <pc:spChg chg="mod">
          <ac:chgData name="Carola Croll" userId="S::ccroll@digitale-chancen.de::14a59627-3006-47fa-b9e3-098c2eed44c0" providerId="AD" clId="Web-{2202A892-2936-4F24-8EDF-956D5A555DB4}" dt="2022-09-22T14:43:07.107" v="16" actId="20577"/>
          <ac:spMkLst>
            <pc:docMk/>
            <pc:sldMk cId="203856473" sldId="1578"/>
            <ac:spMk id="10" creationId="{A4814C90-4288-D306-0807-C0E0FA442802}"/>
          </ac:spMkLst>
        </pc:spChg>
        <pc:picChg chg="add mod">
          <ac:chgData name="Carola Croll" userId="S::ccroll@digitale-chancen.de::14a59627-3006-47fa-b9e3-098c2eed44c0" providerId="AD" clId="Web-{2202A892-2936-4F24-8EDF-956D5A555DB4}" dt="2022-09-22T14:43:21.998" v="21" actId="1076"/>
          <ac:picMkLst>
            <pc:docMk/>
            <pc:sldMk cId="203856473" sldId="1578"/>
            <ac:picMk id="4" creationId="{54E157F5-5521-1E53-713B-FDD551365F93}"/>
          </ac:picMkLst>
        </pc:picChg>
        <pc:picChg chg="del">
          <ac:chgData name="Carola Croll" userId="S::ccroll@digitale-chancen.de::14a59627-3006-47fa-b9e3-098c2eed44c0" providerId="AD" clId="Web-{2202A892-2936-4F24-8EDF-956D5A555DB4}" dt="2022-09-22T14:43:08.545" v="17"/>
          <ac:picMkLst>
            <pc:docMk/>
            <pc:sldMk cId="203856473" sldId="1578"/>
            <ac:picMk id="7" creationId="{3A2A5692-FB25-ADEB-4373-355F019BD51B}"/>
          </ac:picMkLst>
        </pc:picChg>
      </pc:sldChg>
      <pc:sldChg chg="modSp add del replId">
        <pc:chgData name="Carola Croll" userId="S::ccroll@digitale-chancen.de::14a59627-3006-47fa-b9e3-098c2eed44c0" providerId="AD" clId="Web-{2202A892-2936-4F24-8EDF-956D5A555DB4}" dt="2022-09-22T14:43:03.138" v="9"/>
        <pc:sldMkLst>
          <pc:docMk/>
          <pc:sldMk cId="4156483615" sldId="1585"/>
        </pc:sldMkLst>
        <pc:spChg chg="mod">
          <ac:chgData name="Carola Croll" userId="S::ccroll@digitale-chancen.de::14a59627-3006-47fa-b9e3-098c2eed44c0" providerId="AD" clId="Web-{2202A892-2936-4F24-8EDF-956D5A555DB4}" dt="2022-09-22T14:43:02.248" v="8" actId="1076"/>
          <ac:spMkLst>
            <pc:docMk/>
            <pc:sldMk cId="4156483615" sldId="1585"/>
            <ac:spMk id="10" creationId="{A4814C90-4288-D306-0807-C0E0FA442802}"/>
          </ac:spMkLst>
        </pc:spChg>
      </pc:sldChg>
    </pc:docChg>
  </pc:docChgLst>
  <pc:docChgLst>
    <pc:chgData name="Carola Croll" userId="S::ccroll@digitale-chancen.de::14a59627-3006-47fa-b9e3-098c2eed44c0" providerId="AD" clId="Web-{12F8DB73-B17D-4F38-86F4-D9CDE0D8250F}"/>
    <pc:docChg chg="modSld">
      <pc:chgData name="Carola Croll" userId="S::ccroll@digitale-chancen.de::14a59627-3006-47fa-b9e3-098c2eed44c0" providerId="AD" clId="Web-{12F8DB73-B17D-4F38-86F4-D9CDE0D8250F}" dt="2022-10-28T11:04:25.452" v="0" actId="20577"/>
      <pc:docMkLst>
        <pc:docMk/>
      </pc:docMkLst>
      <pc:sldChg chg="modSp">
        <pc:chgData name="Carola Croll" userId="S::ccroll@digitale-chancen.de::14a59627-3006-47fa-b9e3-098c2eed44c0" providerId="AD" clId="Web-{12F8DB73-B17D-4F38-86F4-D9CDE0D8250F}" dt="2022-10-28T11:04:25.452" v="0" actId="20577"/>
        <pc:sldMkLst>
          <pc:docMk/>
          <pc:sldMk cId="242635945" sldId="315"/>
        </pc:sldMkLst>
        <pc:spChg chg="mod">
          <ac:chgData name="Carola Croll" userId="S::ccroll@digitale-chancen.de::14a59627-3006-47fa-b9e3-098c2eed44c0" providerId="AD" clId="Web-{12F8DB73-B17D-4F38-86F4-D9CDE0D8250F}" dt="2022-10-28T11:04:25.452" v="0" actId="20577"/>
          <ac:spMkLst>
            <pc:docMk/>
            <pc:sldMk cId="242635945" sldId="315"/>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6238"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13175" y="0"/>
            <a:ext cx="2916238" cy="493713"/>
          </a:xfrm>
          <a:prstGeom prst="rect">
            <a:avLst/>
          </a:prstGeom>
        </p:spPr>
        <p:txBody>
          <a:bodyPr vert="horz" lIns="91440" tIns="45720" rIns="91440" bIns="45720" rtlCol="0"/>
          <a:lstStyle>
            <a:lvl1pPr algn="r">
              <a:defRPr sz="1200"/>
            </a:lvl1pPr>
          </a:lstStyle>
          <a:p>
            <a:fld id="{712E56AE-624E-49E0-8ED0-94A91F974A6E}" type="datetimeFigureOut">
              <a:rPr lang="de-DE" smtClean="0"/>
              <a:t>01.12.2022</a:t>
            </a:fld>
            <a:endParaRPr lang="de-DE"/>
          </a:p>
        </p:txBody>
      </p:sp>
      <p:sp>
        <p:nvSpPr>
          <p:cNvPr id="4" name="Fußzeilenplatzhalter 3"/>
          <p:cNvSpPr>
            <a:spLocks noGrp="1"/>
          </p:cNvSpPr>
          <p:nvPr>
            <p:ph type="ftr" sz="quarter" idx="2"/>
          </p:nvPr>
        </p:nvSpPr>
        <p:spPr>
          <a:xfrm>
            <a:off x="0" y="9372600"/>
            <a:ext cx="2916238" cy="49371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13175" y="9372600"/>
            <a:ext cx="2916238" cy="493713"/>
          </a:xfrm>
          <a:prstGeom prst="rect">
            <a:avLst/>
          </a:prstGeom>
        </p:spPr>
        <p:txBody>
          <a:bodyPr vert="horz" lIns="91440" tIns="45720" rIns="91440" bIns="45720"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85774" y="0"/>
            <a:ext cx="3599826" cy="493713"/>
          </a:xfrm>
          <a:prstGeom prst="rect">
            <a:avLst/>
          </a:prstGeom>
        </p:spPr>
        <p:txBody>
          <a:bodyPr vert="horz" lIns="0" tIns="90000" rIns="91440" bIns="45720" rtlCol="0"/>
          <a:lstStyle>
            <a:lvl1pPr algn="l">
              <a:defRPr sz="1200">
                <a:latin typeface="Frutiger LT Com 55 Roman" pitchFamily="34" charset="0"/>
              </a:defRPr>
            </a:lvl1pPr>
          </a:lstStyle>
          <a:p>
            <a:endParaRPr lang="de-DE" dirty="0"/>
          </a:p>
        </p:txBody>
      </p:sp>
      <p:sp>
        <p:nvSpPr>
          <p:cNvPr id="3" name="Datumsplatzhalter 2"/>
          <p:cNvSpPr>
            <a:spLocks noGrp="1"/>
          </p:cNvSpPr>
          <p:nvPr>
            <p:ph type="dt" idx="1"/>
          </p:nvPr>
        </p:nvSpPr>
        <p:spPr>
          <a:xfrm>
            <a:off x="4805700" y="0"/>
            <a:ext cx="1439525" cy="493713"/>
          </a:xfrm>
          <a:prstGeom prst="rect">
            <a:avLst/>
          </a:prstGeom>
        </p:spPr>
        <p:txBody>
          <a:bodyPr vert="horz" lIns="91440" tIns="90000" rIns="0" bIns="45720" rtlCol="0"/>
          <a:lstStyle>
            <a:lvl1pPr algn="r">
              <a:defRPr sz="1200">
                <a:latin typeface="Frutiger LT Com 55 Roman" pitchFamily="34" charset="0"/>
              </a:defRPr>
            </a:lvl1pPr>
          </a:lstStyle>
          <a:p>
            <a:fld id="{D64C5CA1-81F4-43E1-8D15-34184FE6F392}" type="datetimeFigureOut">
              <a:rPr lang="de-DE" smtClean="0"/>
              <a:pPr/>
              <a:t>01.12.2022</a:t>
            </a:fld>
            <a:endParaRPr lang="de-DE" dirty="0"/>
          </a:p>
        </p:txBody>
      </p:sp>
      <p:sp>
        <p:nvSpPr>
          <p:cNvPr id="4" name="Folienbildplatzhalter 3"/>
          <p:cNvSpPr>
            <a:spLocks noGrp="1" noRot="1" noChangeAspect="1"/>
          </p:cNvSpPr>
          <p:nvPr>
            <p:ph type="sldImg" idx="2"/>
          </p:nvPr>
        </p:nvSpPr>
        <p:spPr>
          <a:xfrm>
            <a:off x="-106363" y="612775"/>
            <a:ext cx="4737101" cy="2665413"/>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85774" y="3494088"/>
            <a:ext cx="5759451" cy="576046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485774" y="9372600"/>
            <a:ext cx="3599826" cy="493713"/>
          </a:xfrm>
          <a:prstGeom prst="rect">
            <a:avLst/>
          </a:prstGeom>
        </p:spPr>
        <p:txBody>
          <a:bodyPr vert="horz" lIns="0" tIns="45720" rIns="91440" bIns="180000" rtlCol="0" anchor="b"/>
          <a:lstStyle>
            <a:lvl1pPr algn="l">
              <a:defRPr sz="1200">
                <a:latin typeface="Frutiger LT Com 55 Roman" pitchFamily="34" charset="0"/>
              </a:defRPr>
            </a:lvl1pPr>
          </a:lstStyle>
          <a:p>
            <a:endParaRPr lang="de-DE" dirty="0"/>
          </a:p>
        </p:txBody>
      </p:sp>
      <p:sp>
        <p:nvSpPr>
          <p:cNvPr id="7" name="Foliennummernplatzhalter 6"/>
          <p:cNvSpPr>
            <a:spLocks noGrp="1"/>
          </p:cNvSpPr>
          <p:nvPr>
            <p:ph type="sldNum" sz="quarter" idx="5"/>
          </p:nvPr>
        </p:nvSpPr>
        <p:spPr>
          <a:xfrm>
            <a:off x="4805699" y="9372600"/>
            <a:ext cx="1439525" cy="493713"/>
          </a:xfrm>
          <a:prstGeom prst="rect">
            <a:avLst/>
          </a:prstGeom>
        </p:spPr>
        <p:txBody>
          <a:bodyPr vert="horz" lIns="91440" tIns="45720" rIns="0" bIns="180000" rtlCol="0" anchor="b"/>
          <a:lstStyle>
            <a:lvl1pPr algn="r">
              <a:defRPr sz="1200">
                <a:latin typeface="Frutiger LT Com 55 Roman" pitchFamily="34" charset="0"/>
              </a:defRPr>
            </a:lvl1pPr>
          </a:lstStyle>
          <a:p>
            <a:fld id="{6F118F77-BF2E-4843-AA6C-ED9ACCB38B45}" type="slidenum">
              <a:rPr lang="de-DE" smtClean="0"/>
              <a:pPr/>
              <a:t>‹Nr.›</a:t>
            </a:fld>
            <a:endParaRPr lang="de-DE" dirty="0"/>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Heavy"/>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a:t>
            </a:fld>
            <a:endParaRPr lang="de-DE" dirty="0"/>
          </a:p>
        </p:txBody>
      </p:sp>
    </p:spTree>
    <p:extLst>
      <p:ext uri="{BB962C8B-B14F-4D97-AF65-F5344CB8AC3E}">
        <p14:creationId xmlns:p14="http://schemas.microsoft.com/office/powerpoint/2010/main" val="89316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10</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407233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11</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259601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baseline="0" dirty="0"/>
          </a:p>
        </p:txBody>
      </p:sp>
      <p:sp>
        <p:nvSpPr>
          <p:cNvPr id="4" name="Foliennummernplatzhalter 3"/>
          <p:cNvSpPr>
            <a:spLocks noGrp="1"/>
          </p:cNvSpPr>
          <p:nvPr>
            <p:ph type="sldNum" sz="quarter" idx="10"/>
          </p:nvPr>
        </p:nvSpPr>
        <p:spPr/>
        <p:txBody>
          <a:bodyPr/>
          <a:lstStyle/>
          <a:p>
            <a:fld id="{6C19DA6E-F168-486A-8676-66861C6D27E3}" type="slidenum">
              <a:rPr lang="de-DE" smtClean="0"/>
              <a:t>12</a:t>
            </a:fld>
            <a:endParaRPr lang="de-DE"/>
          </a:p>
        </p:txBody>
      </p:sp>
    </p:spTree>
    <p:extLst>
      <p:ext uri="{BB962C8B-B14F-4D97-AF65-F5344CB8AC3E}">
        <p14:creationId xmlns:p14="http://schemas.microsoft.com/office/powerpoint/2010/main" val="165285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6C19DA6E-F168-486A-8676-66861C6D27E3}" type="slidenum">
              <a:rPr lang="de-DE" smtClean="0"/>
              <a:t>13</a:t>
            </a:fld>
            <a:endParaRPr lang="de-DE"/>
          </a:p>
        </p:txBody>
      </p:sp>
    </p:spTree>
    <p:extLst>
      <p:ext uri="{BB962C8B-B14F-4D97-AF65-F5344CB8AC3E}">
        <p14:creationId xmlns:p14="http://schemas.microsoft.com/office/powerpoint/2010/main" val="3295974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6C19DA6E-F168-486A-8676-66861C6D27E3}" type="slidenum">
              <a:rPr lang="de-DE" smtClean="0"/>
              <a:t>14</a:t>
            </a:fld>
            <a:endParaRPr lang="de-DE"/>
          </a:p>
        </p:txBody>
      </p:sp>
    </p:spTree>
    <p:extLst>
      <p:ext uri="{BB962C8B-B14F-4D97-AF65-F5344CB8AC3E}">
        <p14:creationId xmlns:p14="http://schemas.microsoft.com/office/powerpoint/2010/main" val="410873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Lato Heavy"/>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a:t>
            </a:fld>
            <a:endParaRPr lang="de-DE" dirty="0"/>
          </a:p>
        </p:txBody>
      </p:sp>
    </p:spTree>
    <p:extLst>
      <p:ext uri="{BB962C8B-B14F-4D97-AF65-F5344CB8AC3E}">
        <p14:creationId xmlns:p14="http://schemas.microsoft.com/office/powerpoint/2010/main" val="42241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dirty="0">
                <a:latin typeface="Lato Heavy"/>
              </a:rPr>
              <a:t>Der DorfFunk ist die Kommunikationszentrale für die Region</a:t>
            </a:r>
            <a:r>
              <a:rPr lang="de-DE" baseline="0" dirty="0">
                <a:latin typeface="Lato Heavy"/>
              </a:rPr>
              <a:t> und das Dorf für die Hosentasche.</a:t>
            </a:r>
            <a:endParaRPr lang="de-DE" dirty="0">
              <a:latin typeface="Lato Heavy"/>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AEB7B-0263-044A-94CB-561A7E675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2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de-DE" baseline="0" noProof="0" dirty="0">
                <a:latin typeface="Lato Heavy"/>
              </a:rPr>
              <a:t>Im DorfFunk gibt es neben verschieden Kanälen wie Plausch, Biete und Suche auch die Möglichkeit in offenen oder geschlossenen Gruppen zu bestimmten Themen zu kommunizieren oder sich privat anzufunken.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AEB7B-0263-044A-94CB-561A7E675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16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de-DE" baseline="0" noProof="0" dirty="0">
              <a:latin typeface="Lato Heavy"/>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AEB7B-0263-044A-94CB-561A7E675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97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Wingdings" panose="05000000000000000000" pitchFamily="2" charset="2"/>
              <a:buChar char="Ø"/>
            </a:pPr>
            <a:r>
              <a:rPr lang="de-DE" dirty="0">
                <a:latin typeface="Lato Heavy"/>
              </a:rPr>
              <a:t>Neben den Möglichkeiten</a:t>
            </a:r>
            <a:r>
              <a:rPr lang="de-DE" baseline="0" dirty="0">
                <a:latin typeface="Lato Heavy"/>
              </a:rPr>
              <a:t> in der App direkt zu kommunizieren, können Informationen von bestehenden Quellen in den DorfFunk geschickt werden. Hierfür gibt es verschiedene Möglichkeiten.</a:t>
            </a:r>
          </a:p>
          <a:p>
            <a:pPr marL="360363" lvl="1" indent="-184150">
              <a:spcAft>
                <a:spcPts val="600"/>
              </a:spcAft>
              <a:buFont typeface="Symbol" panose="05050102010706020507" pitchFamily="18" charset="2"/>
              <a:buChar char="-"/>
            </a:pPr>
            <a:r>
              <a:rPr lang="de-DE" baseline="0" dirty="0">
                <a:latin typeface="Lato Heavy"/>
              </a:rPr>
              <a:t>Niedersächsische LandNews: Niedrigschwelliges Angebot, denn über die bestehende, niedersachsenweite Plattform können sich Reporter*innen aus der Verwaltung oder Vereinen anmelden und unter Aktuelles und Termine auf der Webseite und im DorfFunk veröffentlichen.</a:t>
            </a:r>
          </a:p>
          <a:p>
            <a:pPr marL="360363" lvl="1" indent="-184150">
              <a:spcAft>
                <a:spcPts val="600"/>
              </a:spcAft>
              <a:buFont typeface="Symbol" panose="05050102010706020507" pitchFamily="18" charset="2"/>
              <a:buChar char="-"/>
            </a:pPr>
            <a:r>
              <a:rPr lang="de-DE" baseline="0" dirty="0">
                <a:latin typeface="Lato Heavy"/>
              </a:rPr>
              <a:t>Mit dem DorfFunk Integration Plugin können Inhalte aus bestehenden Webangeboten in den DorfFunk übertragen werden.</a:t>
            </a:r>
          </a:p>
          <a:p>
            <a:pPr marL="360363" lvl="1" indent="-184150">
              <a:spcAft>
                <a:spcPts val="600"/>
              </a:spcAft>
              <a:buFont typeface="Symbol" panose="05050102010706020507" pitchFamily="18" charset="2"/>
              <a:buChar char="-"/>
            </a:pPr>
            <a:r>
              <a:rPr lang="de-DE" baseline="0" dirty="0">
                <a:latin typeface="Lato Heavy"/>
              </a:rPr>
              <a:t>Darüber hinaus, durch eigene Finanzierung zu buchbar, gibt es die </a:t>
            </a:r>
            <a:r>
              <a:rPr lang="de-DE" baseline="0" dirty="0" err="1">
                <a:latin typeface="Lato Heavy"/>
              </a:rPr>
              <a:t>DorfNews</a:t>
            </a:r>
            <a:r>
              <a:rPr lang="de-DE" baseline="0" dirty="0">
                <a:latin typeface="Lato Heavy"/>
              </a:rPr>
              <a:t> oder </a:t>
            </a:r>
            <a:r>
              <a:rPr lang="de-DE" baseline="0" dirty="0" err="1">
                <a:latin typeface="Lato Heavy"/>
              </a:rPr>
              <a:t>DorfPages</a:t>
            </a:r>
            <a:endParaRPr lang="de-DE" baseline="0" dirty="0">
              <a:latin typeface="Lato Heavy"/>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AEB7B-0263-044A-94CB-561A7E675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31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Wingdings" panose="05000000000000000000" pitchFamily="2" charset="2"/>
              <a:buChar char="Ø"/>
            </a:pPr>
            <a:r>
              <a:rPr lang="de-DE" dirty="0">
                <a:latin typeface="Lato Heavy"/>
              </a:rPr>
              <a:t>Neben den Möglichkeiten</a:t>
            </a:r>
            <a:r>
              <a:rPr lang="de-DE" baseline="0" dirty="0">
                <a:latin typeface="Lato Heavy"/>
              </a:rPr>
              <a:t> in der App direkt zu kommunizieren, können Informationen von bestehenden Quellen in den DorfFunk geschickt werden. Hierfür gibt es verschiedene Möglichkeiten.</a:t>
            </a:r>
          </a:p>
          <a:p>
            <a:pPr marL="360363" lvl="1" indent="-184150">
              <a:spcAft>
                <a:spcPts val="600"/>
              </a:spcAft>
              <a:buFont typeface="Symbol" panose="05050102010706020507" pitchFamily="18" charset="2"/>
              <a:buChar char="-"/>
            </a:pPr>
            <a:r>
              <a:rPr lang="de-DE" baseline="0" dirty="0">
                <a:latin typeface="Lato Heavy"/>
              </a:rPr>
              <a:t>Niedersächsische LandNews: Niedrigschwelliges Angebot, denn über die bestehende, niedersachsenweite Plattform können sich Reporter*innen aus der Verwaltung oder Vereinen anmelden und unter Aktuelles und Termine auf der Webseite und im DorfFunk veröffentlichen.</a:t>
            </a:r>
          </a:p>
          <a:p>
            <a:pPr marL="360363" lvl="1" indent="-184150">
              <a:spcAft>
                <a:spcPts val="600"/>
              </a:spcAft>
              <a:buFont typeface="Symbol" panose="05050102010706020507" pitchFamily="18" charset="2"/>
              <a:buChar char="-"/>
            </a:pPr>
            <a:r>
              <a:rPr lang="de-DE" baseline="0" dirty="0">
                <a:latin typeface="Lato Heavy"/>
              </a:rPr>
              <a:t>Mit dem DorfFunk Integration Plugin können Inhalte aus bestehenden Webangeboten in den DorfFunk übertragen werden.</a:t>
            </a:r>
          </a:p>
          <a:p>
            <a:pPr marL="360363" lvl="1" indent="-184150">
              <a:spcAft>
                <a:spcPts val="600"/>
              </a:spcAft>
              <a:buFont typeface="Symbol" panose="05050102010706020507" pitchFamily="18" charset="2"/>
              <a:buChar char="-"/>
            </a:pPr>
            <a:r>
              <a:rPr lang="de-DE" baseline="0" dirty="0">
                <a:latin typeface="Lato Heavy"/>
              </a:rPr>
              <a:t>Darüber hinaus, durch eigene Finanzierung zu buchbar, gibt es die </a:t>
            </a:r>
            <a:r>
              <a:rPr lang="de-DE" baseline="0" dirty="0" err="1">
                <a:latin typeface="Lato Heavy"/>
              </a:rPr>
              <a:t>DorfNews</a:t>
            </a:r>
            <a:r>
              <a:rPr lang="de-DE" baseline="0" dirty="0">
                <a:latin typeface="Lato Heavy"/>
              </a:rPr>
              <a:t> oder </a:t>
            </a:r>
            <a:r>
              <a:rPr lang="de-DE" baseline="0" dirty="0" err="1">
                <a:latin typeface="Lato Heavy"/>
              </a:rPr>
              <a:t>DorfPages</a:t>
            </a:r>
            <a:endParaRPr lang="de-DE" baseline="0" dirty="0">
              <a:latin typeface="Lato Heavy"/>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AEB7B-0263-044A-94CB-561A7E675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40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0" baseline="0" dirty="0">
                <a:latin typeface="Lato Heavy"/>
              </a:rPr>
              <a:t>In der Toolbox sind alle Informationen, Materialien und Hilfen rund um das Projekt an einer Stelle zentral zu finden.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8</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370668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aseline="0" dirty="0">
                <a:latin typeface="Lato Heavy"/>
              </a:rPr>
              <a:t>Anhand der Checkliste, die in der Toolbox zu finden ist, können Kommunen schauen, was sie tun müssen, um Digitales Dorf zu werden, und welche Angebote es darüber hinaus im Projekt gibt.</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9</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208366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802114"/>
            <a:ext cx="10944000" cy="647622"/>
          </a:xfrm>
        </p:spPr>
        <p:txBody>
          <a:bodyPr/>
          <a:lstStyle>
            <a:lvl1pPr marL="0" indent="0">
              <a:buNone/>
              <a:defRPr>
                <a:latin typeface="Lato Heavy"/>
              </a:defRPr>
            </a:lvl1pPr>
          </a:lstStyle>
          <a:p>
            <a:pPr lvl="0"/>
            <a:r>
              <a:rPr lang="de-DE" noProof="0"/>
              <a:t>Master-Untertitelformat bearbeiten</a:t>
            </a:r>
            <a:endParaRPr lang="de-DE" noProof="0" dirty="0"/>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atin typeface="Lato Heavy"/>
              </a:defRPr>
            </a:lvl1pPr>
          </a:lstStyle>
          <a:p>
            <a:r>
              <a:rPr lang="de-DE"/>
              <a:t>Bild durch Klicken auf Symbol hinzufügen</a:t>
            </a:r>
            <a:endParaRPr lang="de-DE" dirty="0"/>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7" name="Rectangle 2"/>
          <p:cNvSpPr>
            <a:spLocks noGrp="1" noChangeArrowheads="1"/>
          </p:cNvSpPr>
          <p:nvPr>
            <p:ph type="ctrTitle"/>
          </p:nvPr>
        </p:nvSpPr>
        <p:spPr>
          <a:xfrm>
            <a:off x="622300" y="447948"/>
            <a:ext cx="10944000" cy="1008140"/>
          </a:xfrm>
          <a:noFill/>
        </p:spPr>
        <p:txBody>
          <a:bodyPr/>
          <a:lstStyle>
            <a:lvl1pPr marL="0" indent="0">
              <a:defRPr sz="3200" cap="all" baseline="0">
                <a:latin typeface="Lato Heavy"/>
              </a:defRPr>
            </a:lvl1pPr>
          </a:lstStyle>
          <a:p>
            <a:pPr lvl="0"/>
            <a:r>
              <a:rPr lang="de-DE" noProof="0" dirty="0"/>
              <a:t>Mastertitelformat bearbeiten</a:t>
            </a:r>
          </a:p>
        </p:txBody>
      </p:sp>
    </p:spTree>
    <p:extLst>
      <p:ext uri="{BB962C8B-B14F-4D97-AF65-F5344CB8AC3E}">
        <p14:creationId xmlns:p14="http://schemas.microsoft.com/office/powerpoint/2010/main" val="4029149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3091" name="Text Box 19"/>
          <p:cNvSpPr txBox="1">
            <a:spLocks noChangeArrowheads="1"/>
          </p:cNvSpPr>
          <p:nvPr userDrawn="1"/>
        </p:nvSpPr>
        <p:spPr bwMode="auto">
          <a:xfrm>
            <a:off x="607484" y="6433201"/>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dirty="0">
                <a:solidFill>
                  <a:schemeClr val="bg2"/>
                </a:solidFill>
                <a:latin typeface="Lato Heavy"/>
              </a:rPr>
              <a:t>© Fraunhofer IESE </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atin typeface="Lato Heavy"/>
              </a:defRPr>
            </a:lvl1pPr>
          </a:lstStyle>
          <a:p>
            <a:pPr lvl="0"/>
            <a:r>
              <a:rPr lang="de-DE" noProof="0"/>
              <a:t>Mastertitelformat bearbeiten</a:t>
            </a:r>
            <a:endParaRPr lang="de-DE" noProof="0" dirty="0"/>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atin typeface="Lato Heavy"/>
              </a:defRPr>
            </a:lvl1pPr>
          </a:lstStyle>
          <a:p>
            <a:pPr lvl="0"/>
            <a:r>
              <a:rPr lang="de-DE" noProof="0"/>
              <a:t>Master-Untertitelformat bearbeiten</a:t>
            </a:r>
            <a:endParaRPr lang="de-DE" noProof="0" dirty="0"/>
          </a:p>
        </p:txBody>
      </p:sp>
      <p:pic>
        <p:nvPicPr>
          <p:cNvPr id="11" name="Picture 10"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424" y="3487110"/>
            <a:ext cx="4325752" cy="1184400"/>
          </a:xfrm>
          <a:prstGeom prst="rect">
            <a:avLst/>
          </a:prstGeom>
        </p:spPr>
      </p:pic>
    </p:spTree>
    <p:extLst>
      <p:ext uri="{BB962C8B-B14F-4D97-AF65-F5344CB8AC3E}">
        <p14:creationId xmlns:p14="http://schemas.microsoft.com/office/powerpoint/2010/main" val="3873015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atin typeface="Lato Heavy"/>
              </a:defRPr>
            </a:lvl1pPr>
          </a:lstStyle>
          <a:p>
            <a:pPr lvl="0"/>
            <a:r>
              <a:rPr lang="de-DE" noProof="0"/>
              <a:t>Mastertitelformat bearbeiten</a:t>
            </a:r>
            <a:endParaRPr lang="de-DE" noProof="0" dirty="0"/>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atin typeface="Lato Heavy"/>
              </a:defRPr>
            </a:lvl1pPr>
            <a:lvl2pPr marL="720000" indent="-360000">
              <a:buFont typeface="Wingdings" pitchFamily="2" charset="2"/>
              <a:buChar char="n"/>
              <a:defRPr>
                <a:latin typeface="Lato Heavy"/>
              </a:defRPr>
            </a:lvl2pPr>
            <a:lvl3pPr marL="1080000">
              <a:defRPr>
                <a:latin typeface="Lato Heavy"/>
              </a:defRPr>
            </a:lvl3pPr>
            <a:lvl4pPr marL="1440000">
              <a:defRPr>
                <a:latin typeface="Lato Heavy"/>
              </a:defRPr>
            </a:lvl4pPr>
            <a:lvl5pPr marL="1800000" indent="-360000">
              <a:defRPr>
                <a:latin typeface="Lato Heavy"/>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496663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atin typeface="Lato Heavy"/>
              </a:defRPr>
            </a:lvl1pPr>
          </a:lstStyle>
          <a:p>
            <a:r>
              <a:rPr lang="de-DE"/>
              <a:t>Mastertitelformat bearbeiten</a:t>
            </a:r>
            <a:endParaRPr lang="de-DE" dirty="0"/>
          </a:p>
        </p:txBody>
      </p:sp>
      <p:sp>
        <p:nvSpPr>
          <p:cNvPr id="3" name="Inhaltsplatzhalter 2"/>
          <p:cNvSpPr>
            <a:spLocks noGrp="1"/>
          </p:cNvSpPr>
          <p:nvPr>
            <p:ph idx="1"/>
          </p:nvPr>
        </p:nvSpPr>
        <p:spPr>
          <a:xfrm>
            <a:off x="622300" y="1773238"/>
            <a:ext cx="10944000" cy="4248150"/>
          </a:xfrm>
        </p:spPr>
        <p:txBody>
          <a:bodyPr/>
          <a:lstStyle>
            <a:lvl1pPr>
              <a:defRPr>
                <a:latin typeface="Lato Heavy"/>
              </a:defRPr>
            </a:lvl1pPr>
            <a:lvl2pPr>
              <a:defRPr>
                <a:latin typeface="Lato Heavy"/>
              </a:defRPr>
            </a:lvl2pPr>
            <a:lvl3pPr>
              <a:defRPr>
                <a:latin typeface="Lato Heavy"/>
              </a:defRPr>
            </a:lvl3pPr>
            <a:lvl4pPr>
              <a:defRPr>
                <a:latin typeface="Lato Heavy"/>
              </a:defRPr>
            </a:lvl4pPr>
            <a:lvl5pPr>
              <a:defRPr>
                <a:latin typeface="Lato Heavy"/>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7544" y="142110"/>
            <a:ext cx="2240045" cy="864096"/>
          </a:xfrm>
          <a:prstGeom prst="rect">
            <a:avLst/>
          </a:prstGeom>
        </p:spPr>
      </p:pic>
    </p:spTree>
    <p:extLst>
      <p:ext uri="{BB962C8B-B14F-4D97-AF65-F5344CB8AC3E}">
        <p14:creationId xmlns:p14="http://schemas.microsoft.com/office/powerpoint/2010/main" val="2541841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atin typeface="Lato Heavy"/>
              </a:defRPr>
            </a:lvl1pPr>
          </a:lstStyle>
          <a:p>
            <a:pPr lvl="0"/>
            <a:r>
              <a:rPr lang="de-DE" noProof="0"/>
              <a:t>Master-Untertitelformat bearbeiten</a:t>
            </a:r>
            <a:endParaRPr lang="de-DE" noProof="0" dirty="0"/>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atin typeface="Lato Heavy"/>
              </a:defRPr>
            </a:lvl1pPr>
          </a:lstStyle>
          <a:p>
            <a:r>
              <a:rPr lang="de-DE"/>
              <a:t>Bild durch Klicken auf Symbol hinzufügen</a:t>
            </a:r>
            <a:endParaRPr lang="de-DE" dirty="0"/>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7" name="Rectangle 2"/>
          <p:cNvSpPr>
            <a:spLocks noGrp="1" noChangeArrowheads="1"/>
          </p:cNvSpPr>
          <p:nvPr>
            <p:ph type="ctrTitle"/>
          </p:nvPr>
        </p:nvSpPr>
        <p:spPr>
          <a:xfrm>
            <a:off x="622300" y="447948"/>
            <a:ext cx="10944000" cy="1008140"/>
          </a:xfrm>
          <a:noFill/>
        </p:spPr>
        <p:txBody>
          <a:bodyPr/>
          <a:lstStyle>
            <a:lvl1pPr marL="0" indent="0">
              <a:defRPr sz="3200" cap="all" baseline="0">
                <a:latin typeface="Lato Heavy"/>
              </a:defRPr>
            </a:lvl1pPr>
          </a:lstStyle>
          <a:p>
            <a:pPr lvl="0"/>
            <a:r>
              <a:rPr lang="de-DE" noProof="0"/>
              <a:t>Mastertitelformat bearbeiten</a:t>
            </a:r>
            <a:endParaRPr lang="de-DE" noProof="0" dirty="0"/>
          </a:p>
        </p:txBody>
      </p:sp>
    </p:spTree>
    <p:extLst>
      <p:ext uri="{BB962C8B-B14F-4D97-AF65-F5344CB8AC3E}">
        <p14:creationId xmlns:p14="http://schemas.microsoft.com/office/powerpoint/2010/main" val="2719295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3091" name="Text Box 19"/>
          <p:cNvSpPr txBox="1">
            <a:spLocks noChangeArrowheads="1"/>
          </p:cNvSpPr>
          <p:nvPr userDrawn="1"/>
        </p:nvSpPr>
        <p:spPr bwMode="auto">
          <a:xfrm>
            <a:off x="607484" y="6433201"/>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dirty="0">
                <a:solidFill>
                  <a:schemeClr val="bg2"/>
                </a:solidFill>
                <a:latin typeface="Lato Heavy"/>
              </a:rPr>
              <a:t>© Fraunhofer IESE </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atin typeface="Lato Heavy"/>
              </a:defRPr>
            </a:lvl1pPr>
          </a:lstStyle>
          <a:p>
            <a:pPr lvl="0"/>
            <a:r>
              <a:rPr lang="de-DE" noProof="0"/>
              <a:t>Mastertitelformat bearbeiten</a:t>
            </a:r>
            <a:endParaRPr lang="de-DE" noProof="0" dirty="0"/>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atin typeface="Lato Heavy"/>
              </a:defRPr>
            </a:lvl1pPr>
          </a:lstStyle>
          <a:p>
            <a:pPr lvl="0"/>
            <a:r>
              <a:rPr lang="de-DE" noProof="0"/>
              <a:t>Master-Untertitelformat bearbeiten</a:t>
            </a:r>
            <a:endParaRPr lang="de-DE" noProof="0" dirty="0"/>
          </a:p>
        </p:txBody>
      </p:sp>
      <p:pic>
        <p:nvPicPr>
          <p:cNvPr id="11" name="Picture 10"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424" y="3487110"/>
            <a:ext cx="4325752" cy="1184400"/>
          </a:xfrm>
          <a:prstGeom prst="rect">
            <a:avLst/>
          </a:prstGeom>
        </p:spPr>
      </p:pic>
    </p:spTree>
    <p:extLst>
      <p:ext uri="{BB962C8B-B14F-4D97-AF65-F5344CB8AC3E}">
        <p14:creationId xmlns:p14="http://schemas.microsoft.com/office/powerpoint/2010/main" val="2370756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atin typeface="Lato Heavy"/>
              </a:defRPr>
            </a:lvl1pPr>
          </a:lstStyle>
          <a:p>
            <a:pPr lvl="0"/>
            <a:r>
              <a:rPr lang="de-DE" noProof="0"/>
              <a:t>Mastertitelformat bearbeiten</a:t>
            </a:r>
            <a:endParaRPr lang="de-DE" noProof="0" dirty="0"/>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atin typeface="Lato Heavy"/>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745599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Mastertitelformat bearbeiten</a:t>
            </a:r>
            <a:endParaRPr lang="de-DE" dirty="0"/>
          </a:p>
        </p:txBody>
      </p:sp>
      <p:sp>
        <p:nvSpPr>
          <p:cNvPr id="3" name="Inhaltsplatzhalter 2"/>
          <p:cNvSpPr>
            <a:spLocks noGrp="1"/>
          </p:cNvSpPr>
          <p:nvPr>
            <p:ph idx="1"/>
          </p:nvPr>
        </p:nvSpPr>
        <p:spPr>
          <a:xfrm>
            <a:off x="622300" y="1773238"/>
            <a:ext cx="10944000" cy="4248150"/>
          </a:xfrm>
        </p:spPr>
        <p:txBody>
          <a:body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545241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dirty="0"/>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‹Nr.›</a:t>
            </a:fld>
            <a:endParaRPr lang="en-US" sz="1000" dirty="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38803" y="630000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416480" y="6223091"/>
            <a:ext cx="1308785" cy="522081"/>
          </a:xfrm>
          <a:prstGeom prst="rect">
            <a:avLst/>
          </a:prstGeom>
        </p:spPr>
      </p:pic>
    </p:spTree>
    <p:extLst>
      <p:ext uri="{BB962C8B-B14F-4D97-AF65-F5344CB8AC3E}">
        <p14:creationId xmlns:p14="http://schemas.microsoft.com/office/powerpoint/2010/main" val="3737120482"/>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9" r:id="rId3"/>
    <p:sldLayoutId id="214748367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dirty="0"/>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2" name="Text Box 8"/>
          <p:cNvSpPr txBox="1">
            <a:spLocks noChangeArrowheads="1"/>
          </p:cNvSpPr>
          <p:nvPr/>
        </p:nvSpPr>
        <p:spPr bwMode="auto">
          <a:xfrm>
            <a:off x="607484" y="6502208"/>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dirty="0">
                <a:solidFill>
                  <a:schemeClr val="bg2"/>
                </a:solidFill>
                <a:latin typeface="Lato Heavy"/>
              </a:rPr>
              <a:t>© Fraunhofer IESE </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Lato Heavy"/>
            </a:endParaRPr>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latin typeface="Lato Heavy"/>
              </a:rPr>
              <a:pPr algn="l">
                <a:spcBef>
                  <a:spcPct val="50000"/>
                </a:spcBef>
              </a:pPr>
              <a:t>‹Nr.›</a:t>
            </a:fld>
            <a:endParaRPr lang="en-US" sz="1000" dirty="0">
              <a:latin typeface="Lato Heavy"/>
            </a:endParaRPr>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8663" y="6300000"/>
            <a:ext cx="1417637" cy="388152"/>
          </a:xfrm>
          <a:prstGeom prst="rect">
            <a:avLst/>
          </a:prstGeom>
        </p:spPr>
      </p:pic>
    </p:spTree>
    <p:extLst>
      <p:ext uri="{BB962C8B-B14F-4D97-AF65-F5344CB8AC3E}">
        <p14:creationId xmlns:p14="http://schemas.microsoft.com/office/powerpoint/2010/main" val="19434676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Lato Heavy"/>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igitale-doerfer-niedersachsen.de/mitmache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mailto:niedersachsen@digitale-chancen.de" TargetMode="Externa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hyperlink" Target="mailto:digitale.doerfer@arl-we.niedersachsen.de" TargetMode="External"/><Relationship Id="rId3" Type="http://schemas.openxmlformats.org/officeDocument/2006/relationships/hyperlink" Target="https://www.digitale-doerfer-niedersachsen.de/mitmachen/" TargetMode="External"/><Relationship Id="rId7" Type="http://schemas.openxmlformats.org/officeDocument/2006/relationships/hyperlink" Target="mailto:digitale.doerfer@arl-lg.niedersachsen.de" TargetMode="External"/><Relationship Id="rId2" Type="http://schemas.openxmlformats.org/officeDocument/2006/relationships/hyperlink" Target="mailto:niedersachsen@digitale-chancen.de" TargetMode="External"/><Relationship Id="rId1" Type="http://schemas.openxmlformats.org/officeDocument/2006/relationships/slideLayout" Target="../slideLayouts/slideLayout4.xml"/><Relationship Id="rId6" Type="http://schemas.openxmlformats.org/officeDocument/2006/relationships/hyperlink" Target="mailto:digitale.doerfer@arl-lw.niedersachsen.de" TargetMode="External"/><Relationship Id="rId5" Type="http://schemas.openxmlformats.org/officeDocument/2006/relationships/hyperlink" Target="mailto:Digitale.Doerfer@arl-bs.niedersachsen.de" TargetMode="External"/><Relationship Id="rId4" Type="http://schemas.openxmlformats.org/officeDocument/2006/relationships/hyperlink" Target="mailto:sven.theobald@iese.fraunhofer.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digitale-doerfer-niedersachsen.de/toolbo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1FB1E536-2EFD-92EC-AFEB-2104ACFB870F}"/>
              </a:ext>
            </a:extLst>
          </p:cNvPr>
          <p:cNvSpPr txBox="1">
            <a:spLocks/>
          </p:cNvSpPr>
          <p:nvPr/>
        </p:nvSpPr>
        <p:spPr bwMode="auto">
          <a:xfrm>
            <a:off x="622300" y="3011326"/>
            <a:ext cx="10944000" cy="3312468"/>
          </a:xfrm>
          <a:prstGeom prst="rect">
            <a:avLst/>
          </a:prstGeom>
          <a:noFill/>
          <a:ln>
            <a:noFill/>
          </a:ln>
          <a:effectLst/>
        </p:spPr>
        <p:txBody>
          <a:bodyPr vert="horz" wrap="square" lIns="0" tIns="0" rIns="0" bIns="0" numCol="1" anchor="t" anchorCtr="0" compatLnSpc="1">
            <a:prstTxWarp prst="textNoShape">
              <a:avLst/>
            </a:prstTxWarp>
          </a:bodyPr>
          <a:lstStyle>
            <a:lvl1pPr marL="0" indent="0" algn="l" defTabSz="360000" rtl="0" eaLnBrk="1" fontAlgn="base" hangingPunct="1">
              <a:spcBef>
                <a:spcPct val="0"/>
              </a:spcBef>
              <a:spcAft>
                <a:spcPts val="900"/>
              </a:spcAft>
              <a:buClr>
                <a:schemeClr val="tx2"/>
              </a:buClr>
              <a:buFont typeface="Wingdings" pitchFamily="2" charset="2"/>
              <a:buNone/>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r>
              <a:rPr lang="de-DE" sz="2400" kern="0" dirty="0"/>
              <a:t>Gefördert durch:</a:t>
            </a:r>
          </a:p>
          <a:p>
            <a:pPr marL="359410" indent="-359410"/>
            <a:endParaRPr lang="de-DE" sz="2400" kern="0" dirty="0"/>
          </a:p>
          <a:p>
            <a:pPr marL="359410" indent="-359410"/>
            <a:endParaRPr lang="de-DE" sz="2400" kern="0" dirty="0"/>
          </a:p>
          <a:p>
            <a:r>
              <a:rPr lang="de-DE" sz="2400" kern="0" dirty="0"/>
              <a:t>Projektpartner:                                   	und </a:t>
            </a:r>
          </a:p>
          <a:p>
            <a:endParaRPr lang="de-DE" sz="2400" kern="0" dirty="0"/>
          </a:p>
          <a:p>
            <a:pPr marL="359410" indent="-359410"/>
            <a:endParaRPr lang="de-DE" sz="2400" kern="0" dirty="0"/>
          </a:p>
          <a:p>
            <a:pPr marL="359410" indent="-359410"/>
            <a:endParaRPr lang="de-DE" sz="2400" kern="0" dirty="0"/>
          </a:p>
        </p:txBody>
      </p:sp>
      <p:sp>
        <p:nvSpPr>
          <p:cNvPr id="4" name="Titel 3"/>
          <p:cNvSpPr>
            <a:spLocks noGrp="1"/>
          </p:cNvSpPr>
          <p:nvPr>
            <p:ph type="ctrTitle"/>
          </p:nvPr>
        </p:nvSpPr>
        <p:spPr>
          <a:xfrm>
            <a:off x="622300" y="808785"/>
            <a:ext cx="10944000" cy="575913"/>
          </a:xfrm>
        </p:spPr>
        <p:txBody>
          <a:bodyPr/>
          <a:lstStyle/>
          <a:p>
            <a:r>
              <a:rPr lang="de-DE" sz="3600" dirty="0">
                <a:latin typeface="Lato"/>
                <a:ea typeface="Lato"/>
                <a:cs typeface="Lato"/>
              </a:rPr>
              <a:t>Digitale Dörfer Niedersachsen</a:t>
            </a:r>
            <a:r>
              <a:rPr lang="de-DE" dirty="0">
                <a:latin typeface="Lato"/>
              </a:rPr>
              <a:t/>
            </a:r>
            <a:br>
              <a:rPr lang="de-DE" dirty="0">
                <a:latin typeface="Lato"/>
              </a:rPr>
            </a:br>
            <a:endParaRPr lang="de-DE" b="0">
              <a:latin typeface="Lato"/>
              <a:ea typeface="Lato"/>
              <a:cs typeface="Lato"/>
            </a:endParaRPr>
          </a:p>
        </p:txBody>
      </p:sp>
      <p:sp>
        <p:nvSpPr>
          <p:cNvPr id="7" name="Rechteck 6"/>
          <p:cNvSpPr/>
          <p:nvPr/>
        </p:nvSpPr>
        <p:spPr bwMode="auto">
          <a:xfrm>
            <a:off x="6384032" y="3830489"/>
            <a:ext cx="936130" cy="6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endParaRPr lang="de-DE" dirty="0">
              <a:latin typeface="Lato Heavy"/>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313" y="1408538"/>
            <a:ext cx="2624987" cy="1012587"/>
          </a:xfrm>
          <a:prstGeom prst="rect">
            <a:avLst/>
          </a:prstGeom>
        </p:spPr>
      </p:pic>
      <p:sp>
        <p:nvSpPr>
          <p:cNvPr id="2" name="Untertitel 1"/>
          <p:cNvSpPr>
            <a:spLocks noGrp="1"/>
          </p:cNvSpPr>
          <p:nvPr>
            <p:ph type="subTitle" idx="1"/>
          </p:nvPr>
        </p:nvSpPr>
        <p:spPr/>
        <p:txBody>
          <a:bodyPr/>
          <a:lstStyle/>
          <a:p>
            <a:pPr algn="ctr"/>
            <a:r>
              <a:rPr lang="de-DE" sz="3200" b="1" dirty="0">
                <a:solidFill>
                  <a:srgbClr val="179C7D"/>
                </a:solidFill>
              </a:rPr>
              <a:t>Projektvorstellung</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7920" y="4478579"/>
            <a:ext cx="1985655" cy="792088"/>
          </a:xfrm>
          <a:prstGeom prst="rect">
            <a:avLst/>
          </a:prstGeom>
        </p:spPr>
      </p:pic>
      <p:pic>
        <p:nvPicPr>
          <p:cNvPr id="12" name="Picture 8" descr="Logo_ausgetausch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064" y="4608171"/>
            <a:ext cx="2366936" cy="648072"/>
          </a:xfrm>
          <a:prstGeom prst="rect">
            <a:avLst/>
          </a:prstGeom>
        </p:spPr>
      </p:pic>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3251" y="4445773"/>
            <a:ext cx="1834955" cy="857699"/>
          </a:xfrm>
          <a:prstGeom prst="rect">
            <a:avLst/>
          </a:prstGeom>
        </p:spPr>
      </p:pic>
      <p:sp>
        <p:nvSpPr>
          <p:cNvPr id="14" name="Textfeld 13"/>
          <p:cNvSpPr txBox="1"/>
          <p:nvPr/>
        </p:nvSpPr>
        <p:spPr>
          <a:xfrm flipV="1">
            <a:off x="9263211" y="4406154"/>
            <a:ext cx="360040" cy="923330"/>
          </a:xfrm>
          <a:prstGeom prst="rect">
            <a:avLst/>
          </a:prstGeom>
          <a:noFill/>
        </p:spPr>
        <p:txBody>
          <a:bodyPr wrap="square" rtlCol="0">
            <a:spAutoFit/>
          </a:bodyPr>
          <a:lstStyle/>
          <a:p>
            <a:r>
              <a:rPr lang="de-DE" sz="5400" dirty="0">
                <a:latin typeface="Lato Heavy"/>
              </a:rPr>
              <a:t>/</a:t>
            </a:r>
          </a:p>
        </p:txBody>
      </p:sp>
      <p:pic>
        <p:nvPicPr>
          <p:cNvPr id="15" name="Grafik 14"/>
          <p:cNvPicPr>
            <a:picLocks noChangeAspect="1"/>
          </p:cNvPicPr>
          <p:nvPr/>
        </p:nvPicPr>
        <p:blipFill rotWithShape="1">
          <a:blip r:embed="rId7" cstate="print">
            <a:extLst>
              <a:ext uri="{28A0092B-C50C-407E-A947-70E740481C1C}">
                <a14:useLocalDpi xmlns:a14="http://schemas.microsoft.com/office/drawing/2010/main" val="0"/>
              </a:ext>
            </a:extLst>
          </a:blip>
          <a:srcRect t="16694" b="-16694"/>
          <a:stretch/>
        </p:blipFill>
        <p:spPr>
          <a:xfrm>
            <a:off x="3503712" y="2942277"/>
            <a:ext cx="4193557" cy="1104304"/>
          </a:xfrm>
          <a:prstGeom prst="rect">
            <a:avLst/>
          </a:prstGeom>
        </p:spPr>
      </p:pic>
    </p:spTree>
    <p:extLst>
      <p:ext uri="{BB962C8B-B14F-4D97-AF65-F5344CB8AC3E}">
        <p14:creationId xmlns:p14="http://schemas.microsoft.com/office/powerpoint/2010/main" val="242635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249635"/>
            <a:ext cx="9165244"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a:lnSpc>
                <a:spcPct val="100000"/>
              </a:lnSpc>
              <a:spcBef>
                <a:spcPct val="0"/>
              </a:spcBef>
              <a:spcAft>
                <a:spcPct val="0"/>
              </a:spcAft>
              <a:buNone/>
              <a:tabLst/>
              <a:defRPr/>
            </a:pPr>
            <a:r>
              <a:rPr lang="de-DE" sz="2800" dirty="0">
                <a:solidFill>
                  <a:srgbClr val="179C7D"/>
                </a:solidFill>
                <a:latin typeface="Lato"/>
              </a:rPr>
              <a:t>Mitmachen in 2 Schritten</a:t>
            </a:r>
          </a:p>
          <a:p>
            <a:pPr>
              <a:defRPr/>
            </a:pPr>
            <a:r>
              <a:rPr lang="de-DE" dirty="0">
                <a:latin typeface="Lato" panose="020F0502020204030203"/>
                <a:hlinkClick r:id="rId3"/>
              </a:rPr>
              <a:t>https://www.digitale-doerfer-niedersachsen.de/mitmachen/</a:t>
            </a:r>
            <a:endParaRPr lang="de-DE" dirty="0">
              <a:latin typeface="Lato" panose="020F0502020204030203"/>
            </a:endParaRPr>
          </a:p>
          <a:p>
            <a:pPr marL="0" marR="0" lvl="0" indent="0" algn="l" defTabSz="504000">
              <a:lnSpc>
                <a:spcPct val="100000"/>
              </a:lnSpc>
              <a:spcBef>
                <a:spcPct val="0"/>
              </a:spcBef>
              <a:spcAft>
                <a:spcPct val="0"/>
              </a:spcAft>
              <a:buNone/>
              <a:tabLst/>
              <a:defRPr/>
            </a:pPr>
            <a:endParaRPr lang="de-DE" dirty="0">
              <a:ea typeface="+mj-ea"/>
              <a:cs typeface="+mj-cs"/>
            </a:endParaRPr>
          </a:p>
        </p:txBody>
      </p:sp>
      <p:pic>
        <p:nvPicPr>
          <p:cNvPr id="4" name="Grafik 3" descr="Ein Bild, das Text, Gebäude, draußen, Schild enthält.&#10;&#10;Beschreibung automatisch generiert.">
            <a:extLst>
              <a:ext uri="{FF2B5EF4-FFF2-40B4-BE49-F238E27FC236}">
                <a16:creationId xmlns:a16="http://schemas.microsoft.com/office/drawing/2014/main" id="{54E157F5-5521-1E53-713B-FDD551365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8592" y="1224354"/>
            <a:ext cx="3678355" cy="3083749"/>
          </a:xfrm>
          <a:prstGeom prst="rect">
            <a:avLst/>
          </a:prstGeom>
        </p:spPr>
      </p:pic>
      <p:sp>
        <p:nvSpPr>
          <p:cNvPr id="7" name="Inhaltsplatzhalter 1"/>
          <p:cNvSpPr>
            <a:spLocks noGrp="1"/>
          </p:cNvSpPr>
          <p:nvPr>
            <p:ph idx="1"/>
          </p:nvPr>
        </p:nvSpPr>
        <p:spPr>
          <a:xfrm>
            <a:off x="622300" y="1700808"/>
            <a:ext cx="7057876" cy="3965421"/>
          </a:xfrm>
          <a:ln w="76200">
            <a:solidFill>
              <a:srgbClr val="179C7D"/>
            </a:solidFill>
          </a:ln>
        </p:spPr>
        <p:txBody>
          <a:bodyPr/>
          <a:lstStyle/>
          <a:p>
            <a:pPr>
              <a:buSzPct val="150000"/>
              <a:buFont typeface="Symbol" panose="05050102010706020507" pitchFamily="18" charset="2"/>
              <a:buChar char="ð"/>
            </a:pPr>
            <a:endParaRPr lang="de-DE" sz="2000" b="1" dirty="0">
              <a:latin typeface="Lato" panose="020F0502020204030203"/>
            </a:endParaRPr>
          </a:p>
          <a:p>
            <a:pPr lvl="1">
              <a:buClr>
                <a:srgbClr val="179C7D"/>
              </a:buClr>
              <a:buSzPct val="150000"/>
              <a:buFont typeface="Symbol" panose="05050102010706020507" pitchFamily="18" charset="2"/>
              <a:buChar char="ð"/>
            </a:pPr>
            <a:r>
              <a:rPr lang="de-DE" sz="2000" b="1" dirty="0">
                <a:latin typeface="Lato" panose="020F0502020204030203"/>
              </a:rPr>
              <a:t>Informieren, Interesse bekunden</a:t>
            </a:r>
          </a:p>
          <a:p>
            <a:pPr marL="360000" lvl="1" indent="0">
              <a:buClr>
                <a:srgbClr val="179C7D"/>
              </a:buClr>
              <a:buSzPct val="150000"/>
              <a:buNone/>
            </a:pPr>
            <a:endParaRPr lang="de-DE" sz="2000" b="1" dirty="0">
              <a:latin typeface="Lato" panose="020F0502020204030203"/>
            </a:endParaRPr>
          </a:p>
          <a:p>
            <a:pPr lvl="1">
              <a:buClr>
                <a:srgbClr val="179C7D"/>
              </a:buClr>
              <a:buSzPct val="150000"/>
              <a:buFont typeface="Symbol" panose="05050102010706020507" pitchFamily="18" charset="2"/>
              <a:buChar char="ð"/>
            </a:pPr>
            <a:r>
              <a:rPr lang="de-DE" sz="2000" b="1" dirty="0">
                <a:latin typeface="Lato" panose="020F0502020204030203"/>
              </a:rPr>
              <a:t>Antrag stellen</a:t>
            </a:r>
          </a:p>
          <a:p>
            <a:pPr marL="360000" lvl="1" indent="0">
              <a:buClr>
                <a:srgbClr val="179C7D"/>
              </a:buClr>
              <a:buSzPct val="150000"/>
              <a:buNone/>
            </a:pPr>
            <a:r>
              <a:rPr lang="de-DE" sz="2000" dirty="0">
                <a:latin typeface="Lato" panose="020F0502020204030203"/>
              </a:rPr>
              <a:t>Wenn Sie sich in der Kommune dafür entschieden haben, die Digitale Dörfer Plattform zu nutzen, schreiben Sie uns an </a:t>
            </a:r>
            <a:r>
              <a:rPr lang="de-DE" sz="2000" dirty="0">
                <a:latin typeface="Lato" panose="020F0502020204030203"/>
                <a:hlinkClick r:id="rId5"/>
              </a:rPr>
              <a:t>niedersachsen@digitale-chancen.de</a:t>
            </a:r>
            <a:r>
              <a:rPr lang="de-DE" sz="2000" dirty="0">
                <a:latin typeface="Lato" panose="020F0502020204030203"/>
              </a:rPr>
              <a:t> und wir senden Ihnen das Formular zu.</a:t>
            </a:r>
          </a:p>
        </p:txBody>
      </p:sp>
    </p:spTree>
    <p:extLst>
      <p:ext uri="{BB962C8B-B14F-4D97-AF65-F5344CB8AC3E}">
        <p14:creationId xmlns:p14="http://schemas.microsoft.com/office/powerpoint/2010/main" val="203856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249635"/>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a:lnSpc>
                <a:spcPct val="100000"/>
              </a:lnSpc>
              <a:spcBef>
                <a:spcPct val="0"/>
              </a:spcBef>
              <a:spcAft>
                <a:spcPct val="0"/>
              </a:spcAft>
              <a:buNone/>
              <a:tabLst/>
              <a:defRPr/>
            </a:pPr>
            <a:r>
              <a:rPr lang="de-DE" sz="2800" dirty="0">
                <a:solidFill>
                  <a:srgbClr val="179C7D"/>
                </a:solidFill>
                <a:latin typeface="Lato"/>
              </a:rPr>
              <a:t>Mitmachen – Antrag stellen</a:t>
            </a:r>
            <a:endParaRPr lang="de-DE" dirty="0">
              <a:ea typeface="+mj-ea"/>
              <a:cs typeface="+mj-cs"/>
            </a:endParaRPr>
          </a:p>
        </p:txBody>
      </p:sp>
      <p:sp>
        <p:nvSpPr>
          <p:cNvPr id="8" name="Inhaltsplatzhalter 19"/>
          <p:cNvSpPr txBox="1">
            <a:spLocks/>
          </p:cNvSpPr>
          <p:nvPr/>
        </p:nvSpPr>
        <p:spPr bwMode="auto">
          <a:xfrm>
            <a:off x="622300" y="1196752"/>
            <a:ext cx="10802292" cy="4752528"/>
          </a:xfrm>
          <a:prstGeom prst="rect">
            <a:avLst/>
          </a:prstGeom>
          <a:solidFill>
            <a:srgbClr val="179C7D"/>
          </a:solidFill>
          <a:ln>
            <a:solidFill>
              <a:srgbClr val="179C7D"/>
            </a:solidFill>
          </a:ln>
          <a:effectLst/>
        </p:spPr>
        <p:txBody>
          <a:bodyPr vert="horz" wrap="square" lIns="0" tIns="0" rIns="0" bIns="0" numCol="1" anchor="t" anchorCtr="0" compatLnSpc="1">
            <a:prstTxWarp prst="textNoShape">
              <a:avLst/>
            </a:prstTxWarp>
            <a:no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414900" lvl="0" indent="-342900">
              <a:buClr>
                <a:srgbClr val="FFFFFF"/>
              </a:buClr>
              <a:buFont typeface="Wingdings" panose="05000000000000000000" pitchFamily="2" charset="2"/>
              <a:buChar char="Ø"/>
            </a:pPr>
            <a:r>
              <a:rPr lang="de-DE" sz="2200" dirty="0">
                <a:solidFill>
                  <a:srgbClr val="FFFFFF"/>
                </a:solidFill>
                <a:latin typeface="Lato" panose="020F0502020204030203"/>
              </a:rPr>
              <a:t>Der Antrag wird von dem oder der vertretungsberechtigten kommunalen Vertreter*in einer Kommune unterzeichnet. Als Hauptverwaltungsbeamte im Sinne des </a:t>
            </a:r>
            <a:r>
              <a:rPr lang="de-DE" sz="2200" dirty="0" err="1">
                <a:solidFill>
                  <a:srgbClr val="FFFFFF"/>
                </a:solidFill>
                <a:latin typeface="Lato" panose="020F0502020204030203"/>
              </a:rPr>
              <a:t>NKomVG</a:t>
            </a:r>
            <a:r>
              <a:rPr lang="de-DE" sz="2200" dirty="0">
                <a:solidFill>
                  <a:srgbClr val="FFFFFF"/>
                </a:solidFill>
                <a:latin typeface="Lato" panose="020F0502020204030203"/>
              </a:rPr>
              <a:t> §§ 80 ff in Verbindung mit § 14 gelten auch die ehrenamtlichen Bürgermeister*innen von Mitgliedsgemeinden. Er ist Ausdruck eines konkreten Interesses, ein Digitales Dorf zu werden.</a:t>
            </a:r>
          </a:p>
          <a:p>
            <a:pPr marL="414900" lvl="0" indent="-342900">
              <a:buClr>
                <a:srgbClr val="FFFFFF"/>
              </a:buClr>
              <a:buFont typeface="Wingdings" panose="05000000000000000000" pitchFamily="2" charset="2"/>
              <a:buChar char="Ø"/>
            </a:pPr>
            <a:r>
              <a:rPr lang="de-DE" sz="2200" dirty="0">
                <a:solidFill>
                  <a:srgbClr val="FFFFFF"/>
                </a:solidFill>
                <a:latin typeface="Lato" panose="020F0502020204030203"/>
              </a:rPr>
              <a:t>Der Antrag stellt somit keinen Vertrag dar (weder mit der Stiftung Digitale Chancen noch mit dem Fraunhofer IESE) und begründet auch keine Pflichten. Im Antrag ist die Ansprechperson für die Kommune auf Projektebene zu benennen sowie ggf. Ansprechpersonen für einzelne Teile oder Kommunen.</a:t>
            </a:r>
          </a:p>
          <a:p>
            <a:pPr marL="414900" lvl="0" indent="-342900">
              <a:buClr>
                <a:srgbClr val="FFFFFF"/>
              </a:buClr>
              <a:buFont typeface="Wingdings" panose="05000000000000000000" pitchFamily="2" charset="2"/>
              <a:buChar char="Ø"/>
            </a:pPr>
            <a:r>
              <a:rPr lang="de-DE" sz="2200" dirty="0">
                <a:solidFill>
                  <a:srgbClr val="FFFFFF"/>
                </a:solidFill>
                <a:latin typeface="Lato" panose="020F0502020204030203"/>
              </a:rPr>
              <a:t>Im Anschluss an die Unterzeichnung des Antrags wird in Absprache mit dem Fraunhofer IESE die Umsetzung geplant und die Freischaltung vorgenommen.</a:t>
            </a:r>
          </a:p>
          <a:p>
            <a:pPr marL="414900" lvl="0" indent="-342900">
              <a:buClr>
                <a:srgbClr val="FFFFFF"/>
              </a:buClr>
              <a:buFont typeface="Wingdings" panose="05000000000000000000" pitchFamily="2" charset="2"/>
              <a:buChar char="Ø"/>
            </a:pPr>
            <a:r>
              <a:rPr lang="de-DE" sz="2200" dirty="0">
                <a:solidFill>
                  <a:srgbClr val="FFFFFF"/>
                </a:solidFill>
                <a:latin typeface="Lato" panose="020F0502020204030203"/>
              </a:rPr>
              <a:t>Von der Vernetzungsstelle Digitale Dörfer Niedersachsen bekommen Sie Material, um den DorfFunk bei sich bekannt zu machen.</a:t>
            </a:r>
          </a:p>
        </p:txBody>
      </p:sp>
    </p:spTree>
    <p:extLst>
      <p:ext uri="{BB962C8B-B14F-4D97-AF65-F5344CB8AC3E}">
        <p14:creationId xmlns:p14="http://schemas.microsoft.com/office/powerpoint/2010/main" val="2223157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23392" y="212318"/>
            <a:ext cx="7416824" cy="861774"/>
          </a:xfrm>
        </p:spPr>
        <p:txBody>
          <a:bodyPr/>
          <a:lstStyle/>
          <a:p>
            <a:pPr lvl="0">
              <a:defRPr/>
            </a:pPr>
            <a:r>
              <a:rPr lang="de-DE" sz="2800" kern="1200" dirty="0">
                <a:solidFill>
                  <a:srgbClr val="179C7D"/>
                </a:solidFill>
                <a:latin typeface="Lato" panose="020F0502020204030203"/>
              </a:rPr>
              <a:t>Erfolgsgeschichten aus dem </a:t>
            </a:r>
            <a:r>
              <a:rPr lang="de-DE" sz="2800" kern="1200" dirty="0" err="1">
                <a:solidFill>
                  <a:srgbClr val="179C7D"/>
                </a:solidFill>
                <a:latin typeface="Lato" panose="020F0502020204030203"/>
              </a:rPr>
              <a:t>DorfFunk</a:t>
            </a:r>
            <a:r>
              <a:rPr lang="de-DE" sz="2800" kern="1200" dirty="0">
                <a:solidFill>
                  <a:srgbClr val="179C7D"/>
                </a:solidFill>
                <a:latin typeface="Lato" panose="020F0502020204030203"/>
              </a:rPr>
              <a:t/>
            </a:r>
            <a:br>
              <a:rPr lang="de-DE" sz="2800" kern="1200" dirty="0">
                <a:solidFill>
                  <a:srgbClr val="179C7D"/>
                </a:solidFill>
                <a:latin typeface="Lato" panose="020F0502020204030203"/>
              </a:rPr>
            </a:br>
            <a:r>
              <a:rPr lang="de-DE" sz="2800" kern="1200" dirty="0">
                <a:solidFill>
                  <a:srgbClr val="179C7D"/>
                </a:solidFill>
                <a:latin typeface="Lato" panose="020F0502020204030203"/>
              </a:rPr>
              <a:t>Starke Gemeinschaften</a:t>
            </a:r>
            <a:endParaRPr lang="de-DE" sz="2800" dirty="0">
              <a:solidFill>
                <a:srgbClr val="179C7D"/>
              </a:solidFill>
              <a:latin typeface="Lato" panose="020F0502020204030203"/>
            </a:endParaRPr>
          </a:p>
        </p:txBody>
      </p:sp>
      <p:sp>
        <p:nvSpPr>
          <p:cNvPr id="7" name="Inhaltsplatzhalter 19"/>
          <p:cNvSpPr>
            <a:spLocks noGrp="1"/>
          </p:cNvSpPr>
          <p:nvPr>
            <p:ph idx="1"/>
          </p:nvPr>
        </p:nvSpPr>
        <p:spPr>
          <a:xfrm>
            <a:off x="623392" y="1156095"/>
            <a:ext cx="2376264" cy="328689"/>
          </a:xfrm>
        </p:spPr>
        <p:txBody>
          <a:bodyPr>
            <a:noAutofit/>
          </a:bodyPr>
          <a:lstStyle/>
          <a:p>
            <a:pPr marL="0" lvl="0" indent="0">
              <a:buClr>
                <a:srgbClr val="00B050"/>
              </a:buClr>
              <a:buNone/>
            </a:pPr>
            <a:r>
              <a:rPr lang="de-DE" sz="2000" dirty="0" err="1">
                <a:solidFill>
                  <a:srgbClr val="179C7D"/>
                </a:solidFill>
                <a:latin typeface="Lato" panose="020F0502020204030203"/>
              </a:rPr>
              <a:t>Geflüchtetenhilfe</a:t>
            </a:r>
            <a:endParaRPr lang="de-DE" sz="2000" dirty="0">
              <a:solidFill>
                <a:srgbClr val="179C7D"/>
              </a:solidFill>
              <a:latin typeface="Lato" panose="020F0502020204030203"/>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1670147"/>
            <a:ext cx="3637012" cy="4159723"/>
          </a:xfrm>
          <a:prstGeom prst="rect">
            <a:avLst/>
          </a:prstGeom>
        </p:spPr>
      </p:pic>
      <p:sp>
        <p:nvSpPr>
          <p:cNvPr id="5" name="Textfeld 4"/>
          <p:cNvSpPr txBox="1"/>
          <p:nvPr/>
        </p:nvSpPr>
        <p:spPr>
          <a:xfrm>
            <a:off x="4583832" y="2348880"/>
            <a:ext cx="6579154" cy="3360920"/>
          </a:xfrm>
          <a:prstGeom prst="rect">
            <a:avLst/>
          </a:prstGeom>
          <a:noFill/>
        </p:spPr>
        <p:txBody>
          <a:bodyPr wrap="square" rtlCol="0">
            <a:spAutoFit/>
          </a:bodyPr>
          <a:lstStyle/>
          <a:p>
            <a:r>
              <a:rPr lang="de-DE" dirty="0">
                <a:latin typeface="Lato" panose="020F0502020204030203"/>
              </a:rPr>
              <a:t>„Die ukrainische Familie hat für kurze Zeit bei mir gewohnt und ist anschließend übergangsweise bei Nachbarn untergekommen. Jetzt hat die Familie eine mündliche Zusage für eine Wohnung ab Juni. Die Kommunikation über den </a:t>
            </a:r>
            <a:r>
              <a:rPr lang="de-DE" dirty="0" err="1">
                <a:latin typeface="Lato" panose="020F0502020204030203"/>
              </a:rPr>
              <a:t>DorfFunk</a:t>
            </a:r>
            <a:r>
              <a:rPr lang="de-DE" dirty="0">
                <a:latin typeface="Lato" panose="020F0502020204030203"/>
              </a:rPr>
              <a:t> war für die Situation der Geflüchteten eine große Hilfe. So sind zum Beispiel ganze Wohnungen mit den Biete- und Suche-Funktionen eingerichtet worden und auch ein Deutsch-/Integrationskurs für ukrainische Gäste in der Region zustande gekommen.“</a:t>
            </a:r>
          </a:p>
          <a:p>
            <a:r>
              <a:rPr lang="de-DE" dirty="0">
                <a:latin typeface="Lato" panose="020F0502020204030203"/>
              </a:rPr>
              <a:t>Renata M. aus </a:t>
            </a:r>
            <a:r>
              <a:rPr lang="de-DE" dirty="0" err="1">
                <a:latin typeface="Lato" panose="020F0502020204030203"/>
              </a:rPr>
              <a:t>Diemarden</a:t>
            </a:r>
            <a:r>
              <a:rPr lang="de-DE" dirty="0">
                <a:latin typeface="Lato" panose="020F0502020204030203"/>
              </a:rPr>
              <a:t> im Landkreis Göttingen</a:t>
            </a:r>
          </a:p>
          <a:p>
            <a:endParaRPr lang="de-DE" dirty="0"/>
          </a:p>
        </p:txBody>
      </p:sp>
    </p:spTree>
    <p:extLst>
      <p:ext uri="{BB962C8B-B14F-4D97-AF65-F5344CB8AC3E}">
        <p14:creationId xmlns:p14="http://schemas.microsoft.com/office/powerpoint/2010/main" val="189930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23392" y="212318"/>
            <a:ext cx="9793088" cy="738664"/>
          </a:xfrm>
        </p:spPr>
        <p:txBody>
          <a:bodyPr/>
          <a:lstStyle/>
          <a:p>
            <a:pPr lvl="0">
              <a:defRPr/>
            </a:pPr>
            <a:r>
              <a:rPr lang="de-DE" kern="1200" dirty="0">
                <a:solidFill>
                  <a:srgbClr val="179C7D"/>
                </a:solidFill>
                <a:latin typeface="Lato" panose="020F0502020204030203"/>
              </a:rPr>
              <a:t>Erfolgsgeschichten aus dem </a:t>
            </a:r>
            <a:r>
              <a:rPr lang="de-DE" kern="1200" dirty="0" err="1">
                <a:solidFill>
                  <a:srgbClr val="179C7D"/>
                </a:solidFill>
                <a:latin typeface="Lato" panose="020F0502020204030203"/>
              </a:rPr>
              <a:t>DorfFunk</a:t>
            </a:r>
            <a:r>
              <a:rPr lang="de-DE" kern="1200" dirty="0">
                <a:solidFill>
                  <a:srgbClr val="179C7D"/>
                </a:solidFill>
                <a:latin typeface="Lato" panose="020F0502020204030203"/>
              </a:rPr>
              <a:t/>
            </a:r>
            <a:br>
              <a:rPr lang="de-DE" kern="1200" dirty="0">
                <a:solidFill>
                  <a:srgbClr val="179C7D"/>
                </a:solidFill>
                <a:latin typeface="Lato" panose="020F0502020204030203"/>
              </a:rPr>
            </a:br>
            <a:r>
              <a:rPr lang="de-DE" kern="1200" dirty="0">
                <a:solidFill>
                  <a:srgbClr val="179C7D"/>
                </a:solidFill>
                <a:latin typeface="Lato" panose="020F0502020204030203"/>
              </a:rPr>
              <a:t>Kommunikation zwischen Bürger*innen und Verwaltung</a:t>
            </a:r>
            <a:endParaRPr lang="de-DE" dirty="0">
              <a:solidFill>
                <a:srgbClr val="179C7D"/>
              </a:solidFill>
              <a:latin typeface="Lato" panose="020F0502020204030203"/>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1009426"/>
            <a:ext cx="3090654" cy="5098892"/>
          </a:xfrm>
          <a:prstGeom prst="rect">
            <a:avLst/>
          </a:prstGeom>
        </p:spPr>
      </p:pic>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r="-237" b="10116"/>
          <a:stretch/>
        </p:blipFill>
        <p:spPr>
          <a:xfrm>
            <a:off x="3993749" y="1009426"/>
            <a:ext cx="3312368" cy="5108854"/>
          </a:xfrm>
          <a:prstGeom prst="rect">
            <a:avLst/>
          </a:prstGeom>
        </p:spPr>
      </p:pic>
      <p:pic>
        <p:nvPicPr>
          <p:cNvPr id="12" name="Grafik 11"/>
          <p:cNvPicPr>
            <a:picLocks noChangeAspect="1"/>
          </p:cNvPicPr>
          <p:nvPr/>
        </p:nvPicPr>
        <p:blipFill rotWithShape="1">
          <a:blip r:embed="rId5" cstate="print">
            <a:extLst>
              <a:ext uri="{28A0092B-C50C-407E-A947-70E740481C1C}">
                <a14:useLocalDpi xmlns:a14="http://schemas.microsoft.com/office/drawing/2010/main" val="0"/>
              </a:ext>
            </a:extLst>
          </a:blip>
          <a:srcRect l="518" t="250" r="-518" b="10168"/>
          <a:stretch/>
        </p:blipFill>
        <p:spPr>
          <a:xfrm>
            <a:off x="7569241" y="997835"/>
            <a:ext cx="3287484" cy="5098331"/>
          </a:xfrm>
          <a:prstGeom prst="rect">
            <a:avLst/>
          </a:prstGeom>
        </p:spPr>
      </p:pic>
    </p:spTree>
    <p:extLst>
      <p:ext uri="{BB962C8B-B14F-4D97-AF65-F5344CB8AC3E}">
        <p14:creationId xmlns:p14="http://schemas.microsoft.com/office/powerpoint/2010/main" val="2247862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23392" y="212318"/>
            <a:ext cx="9793088" cy="738664"/>
          </a:xfrm>
        </p:spPr>
        <p:txBody>
          <a:bodyPr/>
          <a:lstStyle/>
          <a:p>
            <a:pPr lvl="0">
              <a:defRPr/>
            </a:pPr>
            <a:r>
              <a:rPr lang="de-DE" kern="1200" dirty="0">
                <a:solidFill>
                  <a:srgbClr val="179C7D"/>
                </a:solidFill>
                <a:latin typeface="Lato" panose="020F0502020204030203"/>
              </a:rPr>
              <a:t>Erfolgsgeschichten aus dem </a:t>
            </a:r>
            <a:r>
              <a:rPr lang="de-DE" kern="1200" dirty="0" err="1">
                <a:solidFill>
                  <a:srgbClr val="179C7D"/>
                </a:solidFill>
                <a:latin typeface="Lato" panose="020F0502020204030203"/>
              </a:rPr>
              <a:t>DorfFunk</a:t>
            </a:r>
            <a:r>
              <a:rPr lang="de-DE" kern="1200" dirty="0">
                <a:solidFill>
                  <a:srgbClr val="179C7D"/>
                </a:solidFill>
                <a:latin typeface="Lato" panose="020F0502020204030203"/>
              </a:rPr>
              <a:t/>
            </a:r>
            <a:br>
              <a:rPr lang="de-DE" kern="1200" dirty="0">
                <a:solidFill>
                  <a:srgbClr val="179C7D"/>
                </a:solidFill>
                <a:latin typeface="Lato" panose="020F0502020204030203"/>
              </a:rPr>
            </a:br>
            <a:r>
              <a:rPr lang="de-DE" kern="1200" dirty="0">
                <a:solidFill>
                  <a:srgbClr val="179C7D"/>
                </a:solidFill>
                <a:latin typeface="Lato" panose="020F0502020204030203"/>
              </a:rPr>
              <a:t>Kommunikation zwischen Bürger*innen und Verwaltung</a:t>
            </a:r>
            <a:endParaRPr lang="de-DE" dirty="0">
              <a:solidFill>
                <a:srgbClr val="179C7D"/>
              </a:solidFill>
              <a:latin typeface="Lato" panose="020F0502020204030203"/>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63" y="1097684"/>
            <a:ext cx="2569917" cy="500306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3712" y="1067736"/>
            <a:ext cx="2880577" cy="5033008"/>
          </a:xfrm>
          <a:prstGeom prst="rect">
            <a:avLst/>
          </a:prstGeom>
        </p:spPr>
      </p:pic>
      <p:sp>
        <p:nvSpPr>
          <p:cNvPr id="7" name="Textfeld 6"/>
          <p:cNvSpPr txBox="1"/>
          <p:nvPr/>
        </p:nvSpPr>
        <p:spPr>
          <a:xfrm>
            <a:off x="7032104" y="1772816"/>
            <a:ext cx="4680520" cy="2696123"/>
          </a:xfrm>
          <a:prstGeom prst="rect">
            <a:avLst/>
          </a:prstGeom>
          <a:noFill/>
        </p:spPr>
        <p:txBody>
          <a:bodyPr wrap="square" rtlCol="0">
            <a:spAutoFit/>
          </a:bodyPr>
          <a:lstStyle/>
          <a:p>
            <a:r>
              <a:rPr lang="de-DE" dirty="0">
                <a:latin typeface="Lato" panose="020F0502020204030203"/>
              </a:rPr>
              <a:t>"Als Ortsbürgermeister gibt mir der </a:t>
            </a:r>
            <a:r>
              <a:rPr lang="de-DE" dirty="0" err="1">
                <a:latin typeface="Lato" panose="020F0502020204030203"/>
              </a:rPr>
              <a:t>DorfFunk</a:t>
            </a:r>
            <a:r>
              <a:rPr lang="de-DE" dirty="0">
                <a:latin typeface="Lato" panose="020F0502020204030203"/>
              </a:rPr>
              <a:t> die Möglichkeit, aktuelle Meldungen und Veranstaltungen im Zusammenspiel mit den örtlichen Vereinen, an interessierte Einwohner*innen zielgruppengenau weiterzugeben oder bekannt zu machen."</a:t>
            </a:r>
          </a:p>
          <a:p>
            <a:r>
              <a:rPr lang="de-DE" dirty="0">
                <a:latin typeface="Lato" panose="020F0502020204030203"/>
              </a:rPr>
              <a:t>Dirk Heitmüller, Ortsbürgermeister von </a:t>
            </a:r>
            <a:r>
              <a:rPr lang="de-DE" dirty="0" err="1">
                <a:latin typeface="Lato" panose="020F0502020204030203"/>
              </a:rPr>
              <a:t>Salzderhelden</a:t>
            </a:r>
            <a:r>
              <a:rPr lang="de-DE" dirty="0">
                <a:latin typeface="Lato" panose="020F0502020204030203"/>
              </a:rPr>
              <a:t> im Landkreis Northeim</a:t>
            </a:r>
          </a:p>
        </p:txBody>
      </p:sp>
    </p:spTree>
    <p:extLst>
      <p:ext uri="{BB962C8B-B14F-4D97-AF65-F5344CB8AC3E}">
        <p14:creationId xmlns:p14="http://schemas.microsoft.com/office/powerpoint/2010/main" val="2631534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2300" y="1061269"/>
            <a:ext cx="10944000" cy="912939"/>
          </a:xfrm>
          <a:solidFill>
            <a:srgbClr val="EEEFEF"/>
          </a:solidFill>
          <a:ln w="38100">
            <a:solidFill>
              <a:srgbClr val="5CBAA4"/>
            </a:solidFill>
          </a:ln>
        </p:spPr>
        <p:txBody>
          <a:bodyPr/>
          <a:lstStyle/>
          <a:p>
            <a:pPr marL="72000" indent="0">
              <a:spcBef>
                <a:spcPts val="1200"/>
              </a:spcBef>
              <a:spcAft>
                <a:spcPts val="600"/>
              </a:spcAft>
              <a:buNone/>
            </a:pPr>
            <a:r>
              <a:rPr lang="de-DE" sz="2200" b="1" dirty="0"/>
              <a:t>Allgemeiner Kontakt für Interessierte und Kommunen = Erste Anlaufstelle</a:t>
            </a:r>
            <a:endParaRPr lang="de-DE" sz="2200" b="1" dirty="0">
              <a:hlinkClick r:id="rId2"/>
            </a:endParaRPr>
          </a:p>
          <a:p>
            <a:pPr marL="72000" indent="0">
              <a:spcBef>
                <a:spcPts val="600"/>
              </a:spcBef>
              <a:spcAft>
                <a:spcPts val="1200"/>
              </a:spcAft>
              <a:buNone/>
            </a:pPr>
            <a:r>
              <a:rPr lang="de-DE" sz="2200" b="1" dirty="0">
                <a:hlinkClick r:id="rId2"/>
              </a:rPr>
              <a:t>niedersachsen@digitale-chancen.de</a:t>
            </a:r>
            <a:r>
              <a:rPr lang="de-DE" sz="2200" b="1" dirty="0"/>
              <a:t> oder </a:t>
            </a:r>
            <a:r>
              <a:rPr lang="de-DE" sz="2200" b="1" dirty="0">
                <a:hlinkClick r:id="rId3"/>
              </a:rPr>
              <a:t>Interessensbekundung einreichen</a:t>
            </a:r>
            <a:endParaRPr lang="de-DE" sz="2200" b="1" dirty="0"/>
          </a:p>
        </p:txBody>
      </p:sp>
      <p:sp>
        <p:nvSpPr>
          <p:cNvPr id="6"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Kontakt zum Projekt</a:t>
            </a:r>
            <a:endParaRPr kumimoji="0" lang="de-DE" sz="2800" b="1" i="0" u="none" strike="noStrike" kern="0" cap="none" spc="0" normalizeH="0" baseline="0" noProof="0" dirty="0">
              <a:ln>
                <a:noFill/>
              </a:ln>
              <a:solidFill>
                <a:srgbClr val="179C7D"/>
              </a:solidFill>
              <a:effectLst/>
              <a:uLnTx/>
              <a:uFillTx/>
              <a:latin typeface="Lato Heavy"/>
            </a:endParaRPr>
          </a:p>
        </p:txBody>
      </p:sp>
      <p:sp>
        <p:nvSpPr>
          <p:cNvPr id="8" name="Inhaltsplatzhalter 2"/>
          <p:cNvSpPr txBox="1">
            <a:spLocks/>
          </p:cNvSpPr>
          <p:nvPr/>
        </p:nvSpPr>
        <p:spPr bwMode="auto">
          <a:xfrm>
            <a:off x="6166171" y="2160613"/>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600"/>
              </a:spcBef>
              <a:spcAft>
                <a:spcPts val="600"/>
              </a:spcAft>
              <a:buClr>
                <a:srgbClr val="179C7D"/>
              </a:buClr>
              <a:buSzPct val="150000"/>
              <a:buFont typeface="Wingdings" pitchFamily="2" charset="2"/>
              <a:buNone/>
              <a:tabLst/>
              <a:defRPr/>
            </a:pPr>
            <a:r>
              <a:rPr kumimoji="0" lang="de-DE" sz="2000" b="1" i="0" u="none" strike="noStrike" kern="0" cap="none" spc="0" normalizeH="0" baseline="0" noProof="0" dirty="0">
                <a:ln>
                  <a:noFill/>
                </a:ln>
                <a:solidFill>
                  <a:srgbClr val="000000"/>
                </a:solidFill>
                <a:effectLst/>
                <a:uLnTx/>
                <a:uFillTx/>
                <a:latin typeface="Lato Heavy"/>
              </a:rPr>
              <a:t>Sven Theobald</a:t>
            </a:r>
            <a:br>
              <a:rPr kumimoji="0" lang="de-DE" sz="2000" b="1" i="0" u="none" strike="noStrike" kern="0" cap="none" spc="0" normalizeH="0" baseline="0" noProof="0" dirty="0">
                <a:ln>
                  <a:noFill/>
                </a:ln>
                <a:solidFill>
                  <a:srgbClr val="000000"/>
                </a:solidFill>
                <a:effectLst/>
                <a:uLnTx/>
                <a:uFillTx/>
                <a:latin typeface="Lato Heavy"/>
              </a:rPr>
            </a:br>
            <a:r>
              <a:rPr kumimoji="0" lang="en-US" sz="2000" b="1" i="0" u="none" strike="noStrike" kern="0" cap="none" spc="0" normalizeH="0" baseline="0" noProof="0" dirty="0" err="1">
                <a:ln>
                  <a:noFill/>
                </a:ln>
                <a:solidFill>
                  <a:srgbClr val="179C7D"/>
                </a:solidFill>
                <a:effectLst/>
                <a:uLnTx/>
                <a:uFillTx/>
                <a:latin typeface="Lato Heavy"/>
                <a:ea typeface="+mn-lt"/>
                <a:cs typeface="+mn-lt"/>
              </a:rPr>
              <a:t>Fraunhofer</a:t>
            </a:r>
            <a:r>
              <a:rPr kumimoji="0" lang="en-US" sz="2000" b="1" i="0" u="none" strike="noStrike" kern="0" cap="none" spc="0" normalizeH="0" baseline="0" noProof="0" dirty="0">
                <a:ln>
                  <a:noFill/>
                </a:ln>
                <a:solidFill>
                  <a:srgbClr val="179C7D"/>
                </a:solidFill>
                <a:effectLst/>
                <a:uLnTx/>
                <a:uFillTx/>
                <a:latin typeface="Lato Heavy"/>
                <a:ea typeface="+mn-lt"/>
                <a:cs typeface="+mn-lt"/>
              </a:rPr>
              <a:t> IESE</a:t>
            </a:r>
            <a:br>
              <a:rPr kumimoji="0" lang="en-US" sz="2000" b="1" i="0" u="none" strike="noStrike" kern="0" cap="none" spc="0" normalizeH="0" baseline="0" noProof="0" dirty="0">
                <a:ln>
                  <a:noFill/>
                </a:ln>
                <a:solidFill>
                  <a:srgbClr val="179C7D"/>
                </a:solidFill>
                <a:effectLst/>
                <a:uLnTx/>
                <a:uFillTx/>
                <a:latin typeface="Lato Heavy"/>
                <a:ea typeface="+mn-lt"/>
                <a:cs typeface="+mn-lt"/>
              </a:rPr>
            </a:br>
            <a:r>
              <a:rPr kumimoji="0" lang="de" sz="2000" b="0" i="0" u="sng" strike="noStrike" kern="0" cap="none" spc="0" normalizeH="0" baseline="0" noProof="0" dirty="0">
                <a:ln>
                  <a:noFill/>
                </a:ln>
                <a:solidFill>
                  <a:srgbClr val="000000"/>
                </a:solidFill>
                <a:effectLst/>
                <a:uLnTx/>
                <a:uFillTx/>
                <a:latin typeface="Lato Heavy"/>
                <a:ea typeface="+mn-lt"/>
                <a:cs typeface="+mn-lt"/>
                <a:hlinkClick r:id="rId4"/>
              </a:rPr>
              <a:t>sven.theobald@iese.fraunhofer.de</a:t>
            </a:r>
            <a:endParaRPr kumimoji="0" lang="de-DE" sz="2000" b="0" i="0" u="none" strike="noStrike" kern="0" cap="none" spc="0" normalizeH="0" baseline="0" noProof="0" dirty="0">
              <a:ln>
                <a:noFill/>
              </a:ln>
              <a:solidFill>
                <a:srgbClr val="000000"/>
              </a:solidFill>
              <a:effectLst/>
              <a:uLnTx/>
              <a:uFillTx/>
              <a:latin typeface="Lato Heavy"/>
              <a:ea typeface="+mn-lt"/>
              <a:cs typeface="+mn-lt"/>
            </a:endParaRPr>
          </a:p>
        </p:txBody>
      </p:sp>
      <p:sp>
        <p:nvSpPr>
          <p:cNvPr id="9" name="Inhaltsplatzhalter 2"/>
          <p:cNvSpPr txBox="1">
            <a:spLocks/>
          </p:cNvSpPr>
          <p:nvPr/>
        </p:nvSpPr>
        <p:spPr bwMode="auto">
          <a:xfrm>
            <a:off x="631228" y="2164217"/>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err="1" smtClean="0">
                <a:ln>
                  <a:noFill/>
                </a:ln>
                <a:solidFill>
                  <a:srgbClr val="179C7D"/>
                </a:solidFill>
                <a:effectLst/>
                <a:uLnTx/>
                <a:uFillTx/>
                <a:latin typeface="Lato Heavy"/>
                <a:ea typeface="+mn-lt"/>
                <a:cs typeface="+mn-lt"/>
              </a:rPr>
              <a:t>Vernetzungstelle</a:t>
            </a:r>
            <a:r>
              <a:rPr kumimoji="0" lang="de-DE" sz="2000" b="1" i="0" u="none" strike="noStrike" kern="1200" cap="none" spc="0" normalizeH="0" baseline="0" noProof="0" dirty="0" smtClean="0">
                <a:ln>
                  <a:noFill/>
                </a:ln>
                <a:solidFill>
                  <a:srgbClr val="179C7D"/>
                </a:solidFill>
                <a:effectLst/>
                <a:uLnTx/>
                <a:uFillTx/>
                <a:latin typeface="Lato Heavy"/>
                <a:ea typeface="+mn-lt"/>
                <a:cs typeface="+mn-lt"/>
              </a:rPr>
              <a:t> Digitale Dörfer Niedersachsen</a:t>
            </a:r>
          </a:p>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dirty="0" smtClean="0">
                <a:latin typeface="Lato Heavy"/>
                <a:ea typeface="+mn-lt"/>
                <a:cs typeface="+mn-lt"/>
              </a:rPr>
              <a:t>0551-40154477</a:t>
            </a:r>
            <a:endParaRPr kumimoji="0" lang="de-DE" sz="2000" b="0" i="0" u="none" strike="noStrike" kern="1200" cap="none" spc="0" normalizeH="0" baseline="0" noProof="0" dirty="0">
              <a:ln>
                <a:noFill/>
              </a:ln>
              <a:effectLst/>
              <a:uLnTx/>
              <a:uFillTx/>
              <a:latin typeface="Lato Heavy"/>
              <a:ea typeface="+mn-lt"/>
              <a:cs typeface="+mn-lt"/>
            </a:endParaRPr>
          </a:p>
        </p:txBody>
      </p:sp>
      <p:sp>
        <p:nvSpPr>
          <p:cNvPr id="11" name="Inhaltsplatzhalter 2"/>
          <p:cNvSpPr txBox="1">
            <a:spLocks/>
          </p:cNvSpPr>
          <p:nvPr/>
        </p:nvSpPr>
        <p:spPr bwMode="auto">
          <a:xfrm>
            <a:off x="622300"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Elke Kubitschke</a:t>
            </a:r>
          </a:p>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179C7D"/>
                </a:solidFill>
                <a:effectLst/>
                <a:uLnTx/>
                <a:uFillTx/>
                <a:latin typeface="Lato Heavy"/>
                <a:ea typeface="+mn-lt"/>
                <a:cs typeface="+mn-lt"/>
              </a:rPr>
              <a:t>Braunschweig</a:t>
            </a:r>
          </a:p>
          <a:p>
            <a:pPr marL="72000" lvl="0" indent="0">
              <a:spcBef>
                <a:spcPts val="0"/>
              </a:spcBef>
              <a:spcAft>
                <a:spcPts val="0"/>
              </a:spcAft>
              <a:buClr>
                <a:srgbClr val="179C7D"/>
              </a:buClr>
              <a:buSzPct val="150000"/>
              <a:buNone/>
              <a:defRPr/>
            </a:pPr>
            <a:r>
              <a:rPr lang="de-DE" sz="2000" dirty="0">
                <a:hlinkClick r:id="rId5"/>
              </a:rPr>
              <a:t>digitale.doerfer@arl-bs.niedersachsen.de</a:t>
            </a: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12" name="Inhaltsplatzhalter 2"/>
          <p:cNvSpPr txBox="1">
            <a:spLocks/>
          </p:cNvSpPr>
          <p:nvPr/>
        </p:nvSpPr>
        <p:spPr bwMode="auto">
          <a:xfrm>
            <a:off x="6166171"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effectLst/>
                <a:uLnTx/>
                <a:uFillTx/>
                <a:latin typeface="Lato Heavy"/>
                <a:ea typeface="+mn-lt"/>
                <a:cs typeface="+mn-lt"/>
              </a:rPr>
              <a:t>Anja Krutwa</a:t>
            </a:r>
          </a:p>
          <a:p>
            <a:pPr marL="72000" lvl="0" indent="0">
              <a:spcBef>
                <a:spcPts val="0"/>
              </a:spcBef>
              <a:spcAft>
                <a:spcPts val="0"/>
              </a:spcAft>
              <a:buClr>
                <a:srgbClr val="179C7D"/>
              </a:buClr>
              <a:buSzPct val="150000"/>
              <a:buNone/>
              <a:defRPr/>
            </a:pPr>
            <a:r>
              <a:rPr lang="de-DE" sz="2000" b="1" dirty="0">
                <a:solidFill>
                  <a:srgbClr val="179C7D"/>
                </a:solidFill>
                <a:latin typeface="Lato Heavy"/>
                <a:ea typeface="+mn-lt"/>
                <a:cs typeface="+mn-lt"/>
              </a:rPr>
              <a:t>Leine-Weser</a:t>
            </a:r>
            <a:r>
              <a:rPr kumimoji="0" lang="de-DE" sz="2000" b="1" i="0" u="none" strike="noStrike" kern="1200" cap="none" spc="0" normalizeH="0" baseline="0" noProof="0" dirty="0">
                <a:ln>
                  <a:noFill/>
                </a:ln>
                <a:solidFill>
                  <a:srgbClr val="179C7D"/>
                </a:solidFill>
                <a:effectLst/>
                <a:uLnTx/>
                <a:uFillTx/>
                <a:latin typeface="Lato Heavy"/>
                <a:ea typeface="+mn-lt"/>
                <a:cs typeface="+mn-lt"/>
              </a:rPr>
              <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a:hlinkClick r:id="rId6"/>
              </a:rPr>
              <a:t>digitale.doerfer@arl-lw.niedersachsen.de</a:t>
            </a: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13" name="Inhaltsplatzhalter 2"/>
          <p:cNvSpPr txBox="1">
            <a:spLocks/>
          </p:cNvSpPr>
          <p:nvPr/>
        </p:nvSpPr>
        <p:spPr bwMode="auto">
          <a:xfrm>
            <a:off x="3382671" y="3406079"/>
            <a:ext cx="5566999" cy="400304"/>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dirty="0"/>
              <a:t>Ämter für regionale Landesentwicklung</a:t>
            </a:r>
          </a:p>
        </p:txBody>
      </p:sp>
      <p:sp>
        <p:nvSpPr>
          <p:cNvPr id="14" name="Inhaltsplatzhalter 2"/>
          <p:cNvSpPr txBox="1">
            <a:spLocks/>
          </p:cNvSpPr>
          <p:nvPr/>
        </p:nvSpPr>
        <p:spPr bwMode="auto">
          <a:xfrm>
            <a:off x="622300" y="5104174"/>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Lilli Oldenburger</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lang="de-DE" sz="2000" b="1" dirty="0">
                <a:solidFill>
                  <a:srgbClr val="179C7D"/>
                </a:solidFill>
                <a:latin typeface="Lato Heavy"/>
                <a:ea typeface="+mn-lt"/>
                <a:cs typeface="+mn-lt"/>
              </a:rPr>
              <a:t>Lüneburg</a:t>
            </a:r>
            <a:endParaRPr kumimoji="0" lang="de-DE" sz="2000" b="1" i="0" u="none" strike="noStrike" kern="1200" cap="none" spc="0" normalizeH="0" baseline="0" noProof="0" dirty="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dirty="0">
                <a:hlinkClick r:id="rId7"/>
              </a:rPr>
              <a:t>digitale.doerfer@arl-lg.niedersachsen.de</a:t>
            </a: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15" name="Inhaltsplatzhalter 2"/>
          <p:cNvSpPr txBox="1">
            <a:spLocks/>
          </p:cNvSpPr>
          <p:nvPr/>
        </p:nvSpPr>
        <p:spPr bwMode="auto">
          <a:xfrm>
            <a:off x="6166171" y="5104173"/>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Horst Wagenaar</a:t>
            </a: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a:solidFill>
                  <a:srgbClr val="179C7D"/>
                </a:solidFill>
                <a:latin typeface="Lato Heavy"/>
                <a:ea typeface="+mn-lt"/>
                <a:cs typeface="+mn-lt"/>
              </a:rPr>
              <a:t>Weser-Ems</a:t>
            </a:r>
            <a:endParaRPr lang="de-DE" sz="2000" b="1" i="0" u="none" strike="noStrike" kern="1200" cap="none" spc="0" normalizeH="0" baseline="0" noProof="0" dirty="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dirty="0">
                <a:hlinkClick r:id="rId8"/>
              </a:rPr>
              <a:t>digitale.doerfer@arl-we.niedersachsen.de</a:t>
            </a: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Tree>
    <p:extLst>
      <p:ext uri="{BB962C8B-B14F-4D97-AF65-F5344CB8AC3E}">
        <p14:creationId xmlns:p14="http://schemas.microsoft.com/office/powerpoint/2010/main" val="3310267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334800"/>
            <a:ext cx="10944000" cy="430887"/>
          </a:xfrm>
        </p:spPr>
        <p:txBody>
          <a:bodyPr/>
          <a:lstStyle/>
          <a:p>
            <a:r>
              <a:rPr lang="de-DE" sz="2800" dirty="0">
                <a:solidFill>
                  <a:srgbClr val="179C7D"/>
                </a:solidFill>
              </a:rPr>
              <a:t>Wichtigste Informationen zum Projekt</a:t>
            </a:r>
          </a:p>
        </p:txBody>
      </p:sp>
      <p:sp>
        <p:nvSpPr>
          <p:cNvPr id="13" name="Inhaltsplatzhalter 3"/>
          <p:cNvSpPr>
            <a:spLocks noGrp="1"/>
          </p:cNvSpPr>
          <p:nvPr>
            <p:ph idx="1"/>
          </p:nvPr>
        </p:nvSpPr>
        <p:spPr>
          <a:xfrm>
            <a:off x="839416" y="1055659"/>
            <a:ext cx="5477759" cy="4453510"/>
          </a:xfrm>
          <a:ln>
            <a:solidFill>
              <a:srgbClr val="179C7D"/>
            </a:solidFill>
          </a:ln>
        </p:spPr>
        <p:txBody>
          <a:bodyPr>
            <a:noAutofit/>
          </a:bodyPr>
          <a:lstStyle/>
          <a:p>
            <a:pPr marL="0" indent="0">
              <a:buNone/>
            </a:pPr>
            <a:r>
              <a:rPr lang="de-DE" sz="2400" b="1" kern="0" dirty="0">
                <a:solidFill>
                  <a:schemeClr val="tx2"/>
                </a:solidFill>
              </a:rPr>
              <a:t>Ziel</a:t>
            </a:r>
            <a:endParaRPr lang="de-DE" sz="2400" kern="0" dirty="0">
              <a:solidFill>
                <a:schemeClr val="tx2"/>
              </a:solidFill>
            </a:endParaRPr>
          </a:p>
          <a:p>
            <a:r>
              <a:rPr lang="de-DE" dirty="0"/>
              <a:t>D</a:t>
            </a:r>
            <a:r>
              <a:rPr lang="de-DE" sz="1800" kern="0" dirty="0"/>
              <a:t>urch digitale </a:t>
            </a:r>
            <a:r>
              <a:rPr lang="de-DE" dirty="0"/>
              <a:t>Teilhabe mehr Lebensqualität in ländlichen Räumen</a:t>
            </a:r>
            <a:endParaRPr lang="de-DE" sz="1800" kern="0" dirty="0"/>
          </a:p>
          <a:p>
            <a:r>
              <a:rPr lang="de-DE" sz="1800" kern="0" dirty="0"/>
              <a:t>Förderung der Kommunikation innerhalb der </a:t>
            </a:r>
            <a:r>
              <a:rPr lang="de-DE" sz="1800" b="1" kern="0" dirty="0">
                <a:solidFill>
                  <a:schemeClr val="tx2"/>
                </a:solidFill>
              </a:rPr>
              <a:t>Bürgerschaft</a:t>
            </a:r>
            <a:r>
              <a:rPr lang="de-DE" sz="1800" kern="0" dirty="0"/>
              <a:t> sowie zwischen </a:t>
            </a:r>
            <a:r>
              <a:rPr lang="de-DE" sz="1800" b="1" kern="0" dirty="0">
                <a:solidFill>
                  <a:schemeClr val="tx2"/>
                </a:solidFill>
              </a:rPr>
              <a:t>Bürger*innen und Verwaltung</a:t>
            </a:r>
            <a:r>
              <a:rPr lang="de-DE" sz="1800" kern="0" dirty="0"/>
              <a:t> durch die Nutzung der Digitale Dörfer Plattform</a:t>
            </a:r>
          </a:p>
          <a:p>
            <a:pPr marL="0" indent="0">
              <a:buNone/>
            </a:pPr>
            <a:r>
              <a:rPr lang="de-DE" sz="2400" b="1" kern="0" dirty="0">
                <a:solidFill>
                  <a:schemeClr val="tx2"/>
                </a:solidFill>
              </a:rPr>
              <a:t>Finanzierung</a:t>
            </a:r>
            <a:endParaRPr lang="de-DE" sz="2400" kern="0" dirty="0">
              <a:solidFill>
                <a:schemeClr val="tx2"/>
              </a:solidFill>
            </a:endParaRPr>
          </a:p>
          <a:p>
            <a:r>
              <a:rPr lang="de-DE" sz="1800" kern="0" dirty="0"/>
              <a:t>Förderung</a:t>
            </a:r>
            <a:r>
              <a:rPr lang="en-US" sz="1800" kern="0" dirty="0"/>
              <a:t> </a:t>
            </a:r>
            <a:r>
              <a:rPr lang="de-DE" sz="1800" kern="0" dirty="0"/>
              <a:t>durch</a:t>
            </a:r>
            <a:r>
              <a:rPr lang="en-US" sz="1800" kern="0" dirty="0"/>
              <a:t> </a:t>
            </a:r>
            <a:r>
              <a:rPr lang="en-US" dirty="0"/>
              <a:t>das </a:t>
            </a:r>
            <a:r>
              <a:rPr lang="de-DE" dirty="0"/>
              <a:t>Europaministerium</a:t>
            </a:r>
            <a:r>
              <a:rPr lang="en-US" dirty="0"/>
              <a:t> Niedersachsen</a:t>
            </a:r>
            <a:r>
              <a:rPr lang="en-US" sz="1800" kern="0" dirty="0"/>
              <a:t> für 3 </a:t>
            </a:r>
            <a:r>
              <a:rPr lang="de-DE" sz="1800" kern="0" dirty="0"/>
              <a:t>Jahre</a:t>
            </a:r>
            <a:r>
              <a:rPr lang="en-US" sz="1800" kern="0" dirty="0"/>
              <a:t> (</a:t>
            </a:r>
            <a:r>
              <a:rPr lang="de-DE" sz="1800" kern="0" dirty="0"/>
              <a:t>bis</a:t>
            </a:r>
            <a:r>
              <a:rPr lang="en-US" sz="1800" kern="0" dirty="0"/>
              <a:t> 2025)</a:t>
            </a:r>
          </a:p>
          <a:p>
            <a:pPr lvl="1">
              <a:buClr>
                <a:srgbClr val="179C7D"/>
              </a:buClr>
              <a:buFont typeface="Wingdings" panose="05000000000000000000" pitchFamily="2" charset="2"/>
              <a:buChar char="Ø"/>
            </a:pPr>
            <a:r>
              <a:rPr lang="de-DE" kern="0" dirty="0"/>
              <a:t>Kommunen stellen Antrag auf Teilnahme</a:t>
            </a:r>
            <a:endParaRPr lang="de-DE" dirty="0"/>
          </a:p>
          <a:p>
            <a:pPr lvl="1">
              <a:buClr>
                <a:srgbClr val="179C7D"/>
              </a:buClr>
              <a:buFont typeface="Wingdings" panose="05000000000000000000" pitchFamily="2" charset="2"/>
              <a:buChar char="Ø"/>
            </a:pPr>
            <a:r>
              <a:rPr lang="de-DE" sz="1800" kern="0" dirty="0"/>
              <a:t>Kommunen nutzen die Plattform </a:t>
            </a:r>
            <a:r>
              <a:rPr lang="de-DE" sz="1800" b="1" u="sng" kern="0" dirty="0">
                <a:solidFill>
                  <a:schemeClr val="tx2"/>
                </a:solidFill>
              </a:rPr>
              <a:t>kostenfrei</a:t>
            </a:r>
            <a:r>
              <a:rPr lang="de-DE" sz="1800" kern="0" dirty="0"/>
              <a:t>!</a:t>
            </a:r>
          </a:p>
        </p:txBody>
      </p:sp>
      <p:sp>
        <p:nvSpPr>
          <p:cNvPr id="17" name="Inhaltsplatzhalter 33"/>
          <p:cNvSpPr txBox="1">
            <a:spLocks/>
          </p:cNvSpPr>
          <p:nvPr/>
        </p:nvSpPr>
        <p:spPr>
          <a:xfrm>
            <a:off x="6408283" y="1340768"/>
            <a:ext cx="5604541" cy="4688171"/>
          </a:xfrm>
          <a:prstGeom prst="rect">
            <a:avLst/>
          </a:prstGeom>
          <a:solidFill>
            <a:srgbClr val="179C7D"/>
          </a:solidFill>
          <a:ln>
            <a:solidFill>
              <a:srgbClr val="179C7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de-DE" sz="2400" b="1" dirty="0">
                <a:solidFill>
                  <a:schemeClr val="bg1"/>
                </a:solidFill>
                <a:latin typeface="Lato Heavy"/>
              </a:rPr>
              <a:t>Kostenfreie Angebote</a:t>
            </a:r>
          </a:p>
          <a:p>
            <a:pPr>
              <a:lnSpc>
                <a:spcPct val="100000"/>
              </a:lnSpc>
              <a:spcBef>
                <a:spcPts val="0"/>
              </a:spcBef>
              <a:spcAft>
                <a:spcPts val="600"/>
              </a:spcAft>
              <a:buFont typeface="Wingdings" panose="05000000000000000000" pitchFamily="2" charset="2"/>
              <a:buChar char="Ø"/>
            </a:pPr>
            <a:r>
              <a:rPr lang="de-DE" sz="1800" b="1" dirty="0">
                <a:solidFill>
                  <a:schemeClr val="bg1"/>
                </a:solidFill>
                <a:latin typeface="Lato Heavy"/>
              </a:rPr>
              <a:t>DorfFunk (App): </a:t>
            </a:r>
            <a:r>
              <a:rPr lang="de-DE" sz="1800" dirty="0">
                <a:solidFill>
                  <a:schemeClr val="bg1"/>
                </a:solidFill>
                <a:latin typeface="Lato Heavy"/>
              </a:rPr>
              <a:t>Kommunikationszentrale der Regionen: Plausch, Suche-, Biete- und Gruppen-Funktionen &amp; Aktuelles und Termine aus der Verwaltung</a:t>
            </a:r>
          </a:p>
          <a:p>
            <a:pPr>
              <a:lnSpc>
                <a:spcPct val="100000"/>
              </a:lnSpc>
              <a:spcBef>
                <a:spcPts val="0"/>
              </a:spcBef>
              <a:spcAft>
                <a:spcPts val="600"/>
              </a:spcAft>
              <a:buFont typeface="Wingdings" panose="05000000000000000000" pitchFamily="2" charset="2"/>
              <a:buChar char="Ø"/>
            </a:pPr>
            <a:r>
              <a:rPr lang="de-DE" sz="1800" b="1" dirty="0">
                <a:solidFill>
                  <a:schemeClr val="bg1"/>
                </a:solidFill>
                <a:latin typeface="Lato Heavy"/>
              </a:rPr>
              <a:t>Niedersächsische LandNews: </a:t>
            </a:r>
            <a:r>
              <a:rPr lang="de-DE" sz="1800" dirty="0">
                <a:solidFill>
                  <a:schemeClr val="bg1"/>
                </a:solidFill>
                <a:latin typeface="Lato Heavy"/>
              </a:rPr>
              <a:t>zentrales Informationsportal, Veröffentlichung von Neuigkeiten und Ankündigungen auf der Webseite und im DorfFunk</a:t>
            </a:r>
          </a:p>
          <a:p>
            <a:pPr>
              <a:lnSpc>
                <a:spcPct val="100000"/>
              </a:lnSpc>
              <a:spcBef>
                <a:spcPts val="0"/>
              </a:spcBef>
              <a:spcAft>
                <a:spcPts val="600"/>
              </a:spcAft>
              <a:buFont typeface="Wingdings" panose="05000000000000000000" pitchFamily="2" charset="2"/>
              <a:buChar char="Ø"/>
            </a:pPr>
            <a:r>
              <a:rPr lang="de-DE" sz="1800" b="1" dirty="0">
                <a:solidFill>
                  <a:schemeClr val="bg1"/>
                </a:solidFill>
                <a:latin typeface="Lato Heavy"/>
              </a:rPr>
              <a:t>DorfFunk Integration Plugin: </a:t>
            </a:r>
            <a:r>
              <a:rPr lang="de-DE" sz="1800" dirty="0">
                <a:solidFill>
                  <a:schemeClr val="bg1"/>
                </a:solidFill>
                <a:latin typeface="Lato Heavy"/>
              </a:rPr>
              <a:t>Verbindet den DorfFunk mit bestehenden (Gemeinde-) Webseiten</a:t>
            </a:r>
          </a:p>
          <a:p>
            <a:pPr>
              <a:lnSpc>
                <a:spcPct val="100000"/>
              </a:lnSpc>
              <a:spcBef>
                <a:spcPts val="0"/>
              </a:spcBef>
              <a:spcAft>
                <a:spcPts val="600"/>
              </a:spcAft>
              <a:buFont typeface="Wingdings" panose="05000000000000000000" pitchFamily="2" charset="2"/>
              <a:buChar char="Ø"/>
            </a:pPr>
            <a:r>
              <a:rPr lang="de-DE" sz="1800" b="1" dirty="0">
                <a:solidFill>
                  <a:schemeClr val="bg1"/>
                </a:solidFill>
                <a:latin typeface="Lato Heavy"/>
              </a:rPr>
              <a:t>LösBar: </a:t>
            </a:r>
            <a:r>
              <a:rPr lang="de-DE" sz="1800" dirty="0">
                <a:solidFill>
                  <a:schemeClr val="bg1"/>
                </a:solidFill>
                <a:latin typeface="Lato Heavy"/>
              </a:rPr>
              <a:t>Direkte Kommunikation zwischen Bürger*innen und Verwaltung</a:t>
            </a:r>
          </a:p>
          <a:p>
            <a:pPr>
              <a:lnSpc>
                <a:spcPct val="100000"/>
              </a:lnSpc>
              <a:spcBef>
                <a:spcPts val="0"/>
              </a:spcBef>
              <a:spcAft>
                <a:spcPts val="600"/>
              </a:spcAft>
              <a:buFont typeface="Wingdings" panose="05000000000000000000" pitchFamily="2" charset="2"/>
              <a:buChar char="Ø"/>
            </a:pPr>
            <a:r>
              <a:rPr lang="de-DE" sz="1800" b="1" dirty="0">
                <a:solidFill>
                  <a:schemeClr val="bg1"/>
                </a:solidFill>
                <a:latin typeface="Lato Heavy"/>
              </a:rPr>
              <a:t>Digitaler Schaukasten: </a:t>
            </a:r>
            <a:r>
              <a:rPr lang="de-DE" sz="1800" dirty="0">
                <a:solidFill>
                  <a:schemeClr val="bg1"/>
                </a:solidFill>
                <a:latin typeface="Lato Heavy"/>
              </a:rPr>
              <a:t>Neuigkeiten direkt in den Dorfalltag</a:t>
            </a:r>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4328791"/>
            <a:ext cx="812647" cy="1717087"/>
          </a:xfrm>
          <a:prstGeom prst="rect">
            <a:avLst/>
          </a:prstGeom>
        </p:spPr>
      </p:pic>
    </p:spTree>
    <p:extLst>
      <p:ext uri="{BB962C8B-B14F-4D97-AF65-F5344CB8AC3E}">
        <p14:creationId xmlns:p14="http://schemas.microsoft.com/office/powerpoint/2010/main" val="3254358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5751" y="1035082"/>
            <a:ext cx="1897558" cy="4924617"/>
          </a:xfrm>
          <a:prstGeom prst="rect">
            <a:avLst/>
          </a:prstGeom>
        </p:spPr>
      </p:pic>
      <p:sp>
        <p:nvSpPr>
          <p:cNvPr id="11" name="Rectangle 10"/>
          <p:cNvSpPr/>
          <p:nvPr/>
        </p:nvSpPr>
        <p:spPr>
          <a:xfrm>
            <a:off x="3929751" y="2156158"/>
            <a:ext cx="8097838" cy="2339102"/>
          </a:xfrm>
          <a:prstGeom prst="rect">
            <a:avLst/>
          </a:prstGeom>
        </p:spPr>
        <p:txBody>
          <a:bodyPr wrap="square" lIns="91440" tIns="45720" rIns="91440" bIns="45720" anchor="ctr" anchorCtr="0">
            <a:spAutoFit/>
          </a:bodyPr>
          <a:lstStyle/>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Die Kommunikationszentrale der Regionen</a:t>
            </a:r>
          </a:p>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Bürger*innen können Hilfe anbieten, Gesuche einstellen oder zwanglos plauschen</a:t>
            </a:r>
          </a:p>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Neuigkeiten aus der kommunalen Verwaltung</a:t>
            </a:r>
          </a:p>
        </p:txBody>
      </p:sp>
      <p:sp>
        <p:nvSpPr>
          <p:cNvPr id="6"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2057838"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DorfFunk</a:t>
            </a:r>
            <a:endParaRPr kumimoji="0" lang="de-DE" sz="2800" b="1" i="0" u="none" strike="noStrike" kern="0" cap="none" spc="0" normalizeH="0" baseline="0" noProof="0" dirty="0">
              <a:ln>
                <a:noFill/>
              </a:ln>
              <a:solidFill>
                <a:srgbClr val="179C7D"/>
              </a:solidFill>
              <a:effectLst/>
              <a:uLnTx/>
              <a:uFillTx/>
              <a:latin typeface="Lato Heavy"/>
            </a:endParaRPr>
          </a:p>
        </p:txBody>
      </p:sp>
    </p:spTree>
    <p:extLst>
      <p:ext uri="{BB962C8B-B14F-4D97-AF65-F5344CB8AC3E}">
        <p14:creationId xmlns:p14="http://schemas.microsoft.com/office/powerpoint/2010/main" val="1536096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44" y="219481"/>
            <a:ext cx="2793393" cy="5902320"/>
          </a:xfrm>
          <a:prstGeom prst="rect">
            <a:avLst/>
          </a:prstGeom>
        </p:spPr>
      </p:pic>
      <p:pic>
        <p:nvPicPr>
          <p:cNvPr id="5" name="Picture 4">
            <a:extLst>
              <a:ext uri="{FF2B5EF4-FFF2-40B4-BE49-F238E27FC236}">
                <a16:creationId xmlns:a16="http://schemas.microsoft.com/office/drawing/2014/main" id="{26A96CF3-BAAD-8449-B5B1-F0F843EB867D}"/>
              </a:ext>
            </a:extLst>
          </p:cNvPr>
          <p:cNvPicPr>
            <a:picLocks noChangeAspect="1"/>
          </p:cNvPicPr>
          <p:nvPr/>
        </p:nvPicPr>
        <p:blipFill>
          <a:blip r:embed="rId4"/>
          <a:stretch>
            <a:fillRect/>
          </a:stretch>
        </p:blipFill>
        <p:spPr>
          <a:xfrm>
            <a:off x="7541983" y="3634338"/>
            <a:ext cx="1123470" cy="1123470"/>
          </a:xfrm>
          <a:prstGeom prst="rect">
            <a:avLst/>
          </a:prstGeom>
        </p:spPr>
      </p:pic>
      <p:pic>
        <p:nvPicPr>
          <p:cNvPr id="10" name="Picture 9">
            <a:extLst>
              <a:ext uri="{FF2B5EF4-FFF2-40B4-BE49-F238E27FC236}">
                <a16:creationId xmlns:a16="http://schemas.microsoft.com/office/drawing/2014/main" id="{4ECDB352-36CC-4447-8857-74BDFBBCBFA4}"/>
              </a:ext>
            </a:extLst>
          </p:cNvPr>
          <p:cNvPicPr>
            <a:picLocks noChangeAspect="1"/>
          </p:cNvPicPr>
          <p:nvPr/>
        </p:nvPicPr>
        <p:blipFill>
          <a:blip r:embed="rId5"/>
          <a:stretch>
            <a:fillRect/>
          </a:stretch>
        </p:blipFill>
        <p:spPr>
          <a:xfrm>
            <a:off x="7551057" y="1353585"/>
            <a:ext cx="1127705" cy="1127705"/>
          </a:xfrm>
          <a:prstGeom prst="rect">
            <a:avLst/>
          </a:prstGeom>
        </p:spPr>
      </p:pic>
      <p:pic>
        <p:nvPicPr>
          <p:cNvPr id="11" name="Picture 10">
            <a:extLst>
              <a:ext uri="{FF2B5EF4-FFF2-40B4-BE49-F238E27FC236}">
                <a16:creationId xmlns:a16="http://schemas.microsoft.com/office/drawing/2014/main" id="{757415AF-E7A3-9547-8A9E-1E5BE69F896F}"/>
              </a:ext>
            </a:extLst>
          </p:cNvPr>
          <p:cNvPicPr>
            <a:picLocks noChangeAspect="1"/>
          </p:cNvPicPr>
          <p:nvPr/>
        </p:nvPicPr>
        <p:blipFill>
          <a:blip r:embed="rId6"/>
          <a:stretch>
            <a:fillRect/>
          </a:stretch>
        </p:blipFill>
        <p:spPr>
          <a:xfrm>
            <a:off x="7541983" y="2487790"/>
            <a:ext cx="1105738" cy="1105738"/>
          </a:xfrm>
          <a:prstGeom prst="rect">
            <a:avLst/>
          </a:prstGeom>
        </p:spPr>
      </p:pic>
      <p:sp>
        <p:nvSpPr>
          <p:cNvPr id="14" name="Text Placeholder 13">
            <a:extLst>
              <a:ext uri="{FF2B5EF4-FFF2-40B4-BE49-F238E27FC236}">
                <a16:creationId xmlns:a16="http://schemas.microsoft.com/office/drawing/2014/main" id="{D35158D9-EDCA-0641-B812-076316EC1DD8}"/>
              </a:ext>
            </a:extLst>
          </p:cNvPr>
          <p:cNvSpPr>
            <a:spLocks noGrp="1"/>
          </p:cNvSpPr>
          <p:nvPr>
            <p:ph idx="1"/>
          </p:nvPr>
        </p:nvSpPr>
        <p:spPr>
          <a:xfrm>
            <a:off x="9042725" y="1626386"/>
            <a:ext cx="1944216" cy="611517"/>
          </a:xfrm>
        </p:spPr>
        <p:txBody>
          <a:bodyPr>
            <a:noAutofit/>
          </a:bodyPr>
          <a:lstStyle/>
          <a:p>
            <a:pPr marL="0" indent="0" defTabSz="914400">
              <a:spcBef>
                <a:spcPts val="0"/>
              </a:spcBef>
              <a:buNone/>
              <a:defRPr/>
            </a:pPr>
            <a:r>
              <a:rPr lang="de-DE" sz="3600" b="1">
                <a:solidFill>
                  <a:schemeClr val="tx1">
                    <a:lumMod val="50000"/>
                  </a:schemeClr>
                </a:solidFill>
                <a:latin typeface="Lato Heavy"/>
                <a:ea typeface="Lato Heavy" charset="0"/>
                <a:cs typeface="Lato Heavy" charset="0"/>
              </a:rPr>
              <a:t>Plausch</a:t>
            </a:r>
          </a:p>
        </p:txBody>
      </p:sp>
      <p:sp>
        <p:nvSpPr>
          <p:cNvPr id="15" name="Text Placeholder 13">
            <a:extLst>
              <a:ext uri="{FF2B5EF4-FFF2-40B4-BE49-F238E27FC236}">
                <a16:creationId xmlns:a16="http://schemas.microsoft.com/office/drawing/2014/main" id="{4D3BCEFF-60D5-EC49-AC79-E651AD1EABB9}"/>
              </a:ext>
            </a:extLst>
          </p:cNvPr>
          <p:cNvSpPr txBox="1">
            <a:spLocks/>
          </p:cNvSpPr>
          <p:nvPr/>
        </p:nvSpPr>
        <p:spPr>
          <a:xfrm>
            <a:off x="9048328" y="27913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Heavy"/>
              </a:rPr>
              <a:t>Biete</a:t>
            </a:r>
          </a:p>
        </p:txBody>
      </p:sp>
      <p:sp>
        <p:nvSpPr>
          <p:cNvPr id="16" name="Text Placeholder 13">
            <a:extLst>
              <a:ext uri="{FF2B5EF4-FFF2-40B4-BE49-F238E27FC236}">
                <a16:creationId xmlns:a16="http://schemas.microsoft.com/office/drawing/2014/main" id="{5A2ABE29-70C4-814C-B7BB-BA0601C92D2D}"/>
              </a:ext>
            </a:extLst>
          </p:cNvPr>
          <p:cNvSpPr txBox="1">
            <a:spLocks/>
          </p:cNvSpPr>
          <p:nvPr/>
        </p:nvSpPr>
        <p:spPr>
          <a:xfrm>
            <a:off x="9049238" y="3946774"/>
            <a:ext cx="2574829"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Heavy"/>
              </a:rPr>
              <a:t>Suche</a:t>
            </a:r>
          </a:p>
        </p:txBody>
      </p:sp>
      <p:pic>
        <p:nvPicPr>
          <p:cNvPr id="9" name="Grafik 8">
            <a:extLst>
              <a:ext uri="{FF2B5EF4-FFF2-40B4-BE49-F238E27FC236}">
                <a16:creationId xmlns:a16="http://schemas.microsoft.com/office/drawing/2014/main" id="{166FEF16-508A-354A-ACC7-D1847E36C906}"/>
              </a:ext>
            </a:extLst>
          </p:cNvPr>
          <p:cNvPicPr>
            <a:picLocks noChangeAspect="1"/>
          </p:cNvPicPr>
          <p:nvPr/>
        </p:nvPicPr>
        <p:blipFill>
          <a:blip r:embed="rId7"/>
          <a:stretch>
            <a:fillRect/>
          </a:stretch>
        </p:blipFill>
        <p:spPr>
          <a:xfrm>
            <a:off x="7546406" y="4740076"/>
            <a:ext cx="1132356" cy="1132356"/>
          </a:xfrm>
          <a:prstGeom prst="rect">
            <a:avLst/>
          </a:prstGeom>
        </p:spPr>
      </p:pic>
      <p:sp>
        <p:nvSpPr>
          <p:cNvPr id="12" name="Text Placeholder 13">
            <a:extLst>
              <a:ext uri="{FF2B5EF4-FFF2-40B4-BE49-F238E27FC236}">
                <a16:creationId xmlns:a16="http://schemas.microsoft.com/office/drawing/2014/main" id="{757B7859-BCC5-C44E-9584-E8027EC24EF0}"/>
              </a:ext>
            </a:extLst>
          </p:cNvPr>
          <p:cNvSpPr txBox="1">
            <a:spLocks/>
          </p:cNvSpPr>
          <p:nvPr/>
        </p:nvSpPr>
        <p:spPr>
          <a:xfrm>
            <a:off x="9048328" y="5059625"/>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Heavy"/>
              </a:rPr>
              <a:t>Gruppen</a:t>
            </a:r>
          </a:p>
        </p:txBody>
      </p:sp>
      <p:sp>
        <p:nvSpPr>
          <p:cNvPr id="13"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1094400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DorfFunk-Kanäle</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4" name="Grafik 3"/>
          <p:cNvPicPr>
            <a:picLocks noChangeAspect="1"/>
          </p:cNvPicPr>
          <p:nvPr/>
        </p:nvPicPr>
        <p:blipFill rotWithShape="1">
          <a:blip r:embed="rId8" cstate="print">
            <a:extLst>
              <a:ext uri="{28A0092B-C50C-407E-A947-70E740481C1C}">
                <a14:useLocalDpi xmlns:a14="http://schemas.microsoft.com/office/drawing/2010/main" val="0"/>
              </a:ext>
            </a:extLst>
          </a:blip>
          <a:srcRect r="-1883" b="23574"/>
          <a:stretch/>
        </p:blipFill>
        <p:spPr>
          <a:xfrm>
            <a:off x="3957127" y="868832"/>
            <a:ext cx="2522397" cy="4095053"/>
          </a:xfrm>
          <a:prstGeom prst="rect">
            <a:avLst/>
          </a:prstGeom>
        </p:spPr>
      </p:pic>
    </p:spTree>
    <p:extLst>
      <p:ext uri="{BB962C8B-B14F-4D97-AF65-F5344CB8AC3E}">
        <p14:creationId xmlns:p14="http://schemas.microsoft.com/office/powerpoint/2010/main" val="1915333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10625276" y="5590572"/>
            <a:ext cx="1531716" cy="1267427"/>
          </a:xfrm>
          <a:prstGeom prst="rect">
            <a:avLst/>
          </a:prstGeom>
          <a:solidFill>
            <a:schemeClr val="bg1"/>
          </a:solidFill>
          <a:ln w="9525" algn="ctr">
            <a:solidFill>
              <a:schemeClr val="bg1"/>
            </a:solidFill>
            <a:miter lim="800000"/>
            <a:headEnd/>
            <a:tailEnd/>
          </a:ln>
          <a:effectLst/>
          <a:extLst/>
        </p:spPr>
        <p:txBody>
          <a:bodyPr wrap="square" lIns="72000" tIns="54000" rIns="72000" bIns="54000" rtlCol="0" anchor="ctr">
            <a:spAutoFit/>
          </a:bodyPr>
          <a:lstStyle/>
          <a:p>
            <a:pPr marL="215900" indent="-215900" algn="ctr">
              <a:spcAft>
                <a:spcPts val="563"/>
              </a:spcAft>
              <a:buClr>
                <a:schemeClr val="tx2"/>
              </a:buClr>
            </a:pPr>
            <a:endParaRPr lang="de-DE" sz="1400" dirty="0"/>
          </a:p>
        </p:txBody>
      </p:sp>
      <p:sp>
        <p:nvSpPr>
          <p:cNvPr id="13"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748992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Beispiele: DorfFunk-Gruppen</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20" name="Grafik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03"/>
            <a:ext cx="3692046" cy="5940552"/>
          </a:xfrm>
          <a:prstGeom prst="rect">
            <a:avLst/>
          </a:prstGeom>
        </p:spPr>
      </p:pic>
      <p:pic>
        <p:nvPicPr>
          <p:cNvPr id="21" name="Grafik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047" y="914606"/>
            <a:ext cx="3700098" cy="5943393"/>
          </a:xfrm>
          <a:prstGeom prst="rect">
            <a:avLst/>
          </a:prstGeom>
        </p:spPr>
      </p:pic>
      <p:pic>
        <p:nvPicPr>
          <p:cNvPr id="22" name="Grafik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145" y="1035082"/>
            <a:ext cx="3998989" cy="5822918"/>
          </a:xfrm>
          <a:prstGeom prst="rect">
            <a:avLst/>
          </a:prstGeom>
        </p:spPr>
      </p:pic>
    </p:spTree>
    <p:extLst>
      <p:ext uri="{BB962C8B-B14F-4D97-AF65-F5344CB8AC3E}">
        <p14:creationId xmlns:p14="http://schemas.microsoft.com/office/powerpoint/2010/main" val="1439642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202307" y="2370259"/>
            <a:ext cx="1260000" cy="1260000"/>
          </a:xfrm>
          <a:prstGeom prst="rect">
            <a:avLst/>
          </a:prstGeom>
        </p:spPr>
      </p:pic>
      <p:sp>
        <p:nvSpPr>
          <p:cNvPr id="7" name="Text Placeholder 13">
            <a:extLst>
              <a:ext uri="{FF2B5EF4-FFF2-40B4-BE49-F238E27FC236}">
                <a16:creationId xmlns:a16="http://schemas.microsoft.com/office/drawing/2014/main" id="{2E1D8F6F-04B5-0F41-A041-532AF2AE3081}"/>
              </a:ext>
            </a:extLst>
          </p:cNvPr>
          <p:cNvSpPr txBox="1">
            <a:spLocks/>
          </p:cNvSpPr>
          <p:nvPr/>
        </p:nvSpPr>
        <p:spPr>
          <a:xfrm>
            <a:off x="6960096"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Heavy" charset="0"/>
              </a:rPr>
              <a:t>Aktuelles</a:t>
            </a:r>
          </a:p>
        </p:txBody>
      </p:sp>
      <p:pic>
        <p:nvPicPr>
          <p:cNvPr id="4"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202307" y="4028098"/>
            <a:ext cx="1260000" cy="1260000"/>
          </a:xfrm>
          <a:prstGeom prst="rect">
            <a:avLst/>
          </a:prstGeom>
        </p:spPr>
      </p:pic>
      <p:sp>
        <p:nvSpPr>
          <p:cNvPr id="8" name="Text Placeholder 13">
            <a:extLst>
              <a:ext uri="{FF2B5EF4-FFF2-40B4-BE49-F238E27FC236}">
                <a16:creationId xmlns:a16="http://schemas.microsoft.com/office/drawing/2014/main" id="{02E961C1-5204-AD49-B5F6-2D4CEEB81D65}"/>
              </a:ext>
            </a:extLst>
          </p:cNvPr>
          <p:cNvSpPr txBox="1">
            <a:spLocks/>
          </p:cNvSpPr>
          <p:nvPr/>
        </p:nvSpPr>
        <p:spPr>
          <a:xfrm>
            <a:off x="6960096" y="4368739"/>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Heavy" charset="0"/>
              </a:rPr>
              <a:t>Termine</a:t>
            </a:r>
          </a:p>
        </p:txBody>
      </p:sp>
      <p:pic>
        <p:nvPicPr>
          <p:cNvPr id="9" name="Grafik 4">
            <a:extLst>
              <a:ext uri="{FF2B5EF4-FFF2-40B4-BE49-F238E27FC236}">
                <a16:creationId xmlns:a16="http://schemas.microsoft.com/office/drawing/2014/main" id="{ED95D002-9122-9B48-BF95-26471BE4D3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552" y="2253931"/>
            <a:ext cx="2590715" cy="1492655"/>
          </a:xfrm>
          <a:prstGeom prst="rect">
            <a:avLst/>
          </a:prstGeom>
        </p:spPr>
      </p:pic>
      <p:pic>
        <p:nvPicPr>
          <p:cNvPr id="1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416" y="2383509"/>
            <a:ext cx="1415346" cy="2990565"/>
          </a:xfrm>
          <a:prstGeom prst="rect">
            <a:avLst/>
          </a:prstGeom>
        </p:spPr>
      </p:pic>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9165244"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Verknüpfung</a:t>
            </a:r>
            <a:r>
              <a:rPr kumimoji="0" lang="en-US" sz="2800" b="1" i="0" u="none" strike="noStrike" kern="1200" cap="none" spc="0" normalizeH="0" baseline="0" noProof="0" dirty="0">
                <a:ln>
                  <a:noFill/>
                </a:ln>
                <a:solidFill>
                  <a:srgbClr val="179C7D"/>
                </a:solidFill>
                <a:effectLst/>
                <a:uLnTx/>
                <a:uFillTx/>
                <a:latin typeface="Lato Heavy"/>
              </a:rPr>
              <a:t> </a:t>
            </a:r>
            <a:r>
              <a:rPr kumimoji="0" lang="de-DE" sz="2800" b="1" i="0" u="none" strike="noStrike" kern="1200" cap="none" spc="0" normalizeH="0" baseline="0" noProof="0" dirty="0">
                <a:ln>
                  <a:noFill/>
                </a:ln>
                <a:solidFill>
                  <a:srgbClr val="179C7D"/>
                </a:solidFill>
                <a:effectLst/>
                <a:uLnTx/>
                <a:uFillTx/>
                <a:latin typeface="Lato Heavy"/>
              </a:rPr>
              <a:t>zwischen</a:t>
            </a:r>
            <a:r>
              <a:rPr kumimoji="0" lang="en-US" sz="2800" b="1" i="0" u="none" strike="noStrike" kern="1200" cap="none" spc="0" normalizeH="0" baseline="0" noProof="0" dirty="0">
                <a:ln>
                  <a:noFill/>
                </a:ln>
                <a:solidFill>
                  <a:srgbClr val="179C7D"/>
                </a:solidFill>
                <a:effectLst/>
                <a:uLnTx/>
                <a:uFillTx/>
                <a:latin typeface="Lato Heavy"/>
              </a:rPr>
              <a:t> LandNews/ Integration Plugin DorfPages / DorfNews und DorfFunk</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6056" y="1347467"/>
            <a:ext cx="1726251" cy="1512168"/>
          </a:xfrm>
          <a:prstGeom prst="rect">
            <a:avLst/>
          </a:prstGeom>
        </p:spPr>
      </p:pic>
      <p:pic>
        <p:nvPicPr>
          <p:cNvPr id="14" name="Grafik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734" y="4293096"/>
            <a:ext cx="3247447" cy="1375229"/>
          </a:xfrm>
          <a:prstGeom prst="rect">
            <a:avLst/>
          </a:prstGeom>
          <a:ln>
            <a:solidFill>
              <a:schemeClr val="tx1"/>
            </a:solidFill>
          </a:ln>
        </p:spPr>
      </p:pic>
    </p:spTree>
    <p:extLst>
      <p:ext uri="{BB962C8B-B14F-4D97-AF65-F5344CB8AC3E}">
        <p14:creationId xmlns:p14="http://schemas.microsoft.com/office/powerpoint/2010/main" val="138192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lvl="0">
              <a:defRPr/>
            </a:pPr>
            <a:r>
              <a:rPr lang="de-DE" sz="2800" dirty="0">
                <a:solidFill>
                  <a:srgbClr val="179C7D"/>
                </a:solidFill>
                <a:latin typeface="Lato Heavy"/>
              </a:rPr>
              <a:t>LösBar</a:t>
            </a:r>
            <a:endParaRPr lang="de-DE" sz="2800" kern="0" dirty="0">
              <a:solidFill>
                <a:srgbClr val="179C7D"/>
              </a:solidFill>
              <a:latin typeface="Lato Heavy"/>
            </a:endParaRPr>
          </a:p>
        </p:txBody>
      </p:sp>
      <p:sp>
        <p:nvSpPr>
          <p:cNvPr id="15" name="Rechteck 14"/>
          <p:cNvSpPr/>
          <p:nvPr/>
        </p:nvSpPr>
        <p:spPr>
          <a:xfrm>
            <a:off x="622300" y="1477403"/>
            <a:ext cx="6947987" cy="4081117"/>
          </a:xfrm>
          <a:prstGeom prst="rect">
            <a:avLst/>
          </a:prstGeom>
        </p:spPr>
        <p:txBody>
          <a:bodyPr wrap="square">
            <a:spAutoFit/>
          </a:bodyPr>
          <a:lstStyle/>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Verbindung zwischen Verwaltung und Bürger*innen</a:t>
            </a: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b="1" i="0" u="none" strike="noStrike" kern="1200" cap="none" spc="0" normalizeH="0" baseline="0" noProof="0" dirty="0">
              <a:ln>
                <a:noFill/>
              </a:ln>
              <a:solidFill>
                <a:srgbClr val="000000">
                  <a:lumMod val="50000"/>
                </a:srgbClr>
              </a:solidFill>
              <a:effectLst/>
              <a:uLnTx/>
              <a:uFillTx/>
              <a:latin typeface="Lato Heavy"/>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Kontakt zur Verwaltung über den „Sag‘s uns“-Kanal im DorfFunk</a:t>
            </a: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b="1" i="0" u="none" strike="noStrike" kern="1200" cap="none" spc="0" normalizeH="0" baseline="0" noProof="0" dirty="0">
              <a:ln>
                <a:noFill/>
              </a:ln>
              <a:solidFill>
                <a:srgbClr val="000000">
                  <a:lumMod val="50000"/>
                </a:srgbClr>
              </a:solidFill>
              <a:effectLst/>
              <a:uLnTx/>
              <a:uFillTx/>
              <a:latin typeface="Lato Heavy"/>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Vorschläge und Wünsche einbringen und Mängel melden</a:t>
            </a: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b="1" i="0" u="none" strike="noStrike" kern="1200" cap="none" spc="0" normalizeH="0" baseline="0" noProof="0" dirty="0">
              <a:ln>
                <a:noFill/>
              </a:ln>
              <a:solidFill>
                <a:srgbClr val="000000">
                  <a:lumMod val="50000"/>
                </a:srgbClr>
              </a:solidFill>
              <a:effectLst/>
              <a:uLnTx/>
              <a:uFillTx/>
              <a:latin typeface="Lato Heavy"/>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Nachrichten können direkt in der LösBar bearbeitet werden</a:t>
            </a:r>
          </a:p>
          <a:p>
            <a:pPr marL="285750" marR="0" lvl="0" indent="-285750" algn="l" defTabSz="914400" rtl="0" eaLnBrk="1" fontAlgn="auto" latinLnBrk="0" hangingPunct="1">
              <a:lnSpc>
                <a:spcPct val="90000"/>
              </a:lnSpc>
              <a:spcBef>
                <a:spcPts val="0"/>
              </a:spcBef>
              <a:spcAft>
                <a:spcPts val="0"/>
              </a:spcAft>
              <a:buClr>
                <a:srgbClr val="179C7D"/>
              </a:buClr>
              <a:buSzTx/>
              <a:buFont typeface="Arial" panose="020B0604020202020204" pitchFamily="34" charset="0"/>
              <a:buChar char="•"/>
              <a:tabLst/>
              <a:defRPr/>
            </a:pPr>
            <a:endParaRPr kumimoji="0" lang="de-DE" sz="2400" b="1" i="0" u="none" strike="noStrike" kern="1200" cap="none" spc="0" normalizeH="0" baseline="0" noProof="0" dirty="0">
              <a:ln>
                <a:noFill/>
              </a:ln>
              <a:solidFill>
                <a:srgbClr val="FFFFFF"/>
              </a:solidFill>
              <a:effectLst/>
              <a:uLnTx/>
              <a:uFillTx/>
              <a:latin typeface="Lato Heavy"/>
            </a:endParaRP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518" y="2745352"/>
            <a:ext cx="4885386" cy="2813168"/>
          </a:xfrm>
          <a:prstGeom prst="rect">
            <a:avLst/>
          </a:prstGeom>
        </p:spPr>
      </p:pic>
    </p:spTree>
    <p:extLst>
      <p:ext uri="{BB962C8B-B14F-4D97-AF65-F5344CB8AC3E}">
        <p14:creationId xmlns:p14="http://schemas.microsoft.com/office/powerpoint/2010/main" val="30646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4814C90-4288-D306-0807-C0E0FA442802}"/>
              </a:ext>
            </a:extLst>
          </p:cNvPr>
          <p:cNvSpPr txBox="1">
            <a:spLocks/>
          </p:cNvSpPr>
          <p:nvPr/>
        </p:nvSpPr>
        <p:spPr bwMode="auto">
          <a:xfrm>
            <a:off x="622299" y="333717"/>
            <a:ext cx="9761921"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 typeface="Wingdings" pitchFamily="2" charset="2"/>
              <a:buNone/>
              <a:tabLst/>
              <a:defRPr/>
            </a:pPr>
            <a:r>
              <a:rPr kumimoji="0" lang="de-DE" sz="2800" b="1" i="0" u="none" strike="noStrike" kern="1200" cap="none" spc="0" normalizeH="0" baseline="0" noProof="0">
                <a:ln>
                  <a:noFill/>
                </a:ln>
                <a:solidFill>
                  <a:srgbClr val="179C7D"/>
                </a:solidFill>
                <a:effectLst/>
                <a:uLnTx/>
                <a:uFillTx/>
                <a:latin typeface="Lato"/>
                <a:ea typeface="+mj-ea"/>
                <a:cs typeface="+mj-cs"/>
              </a:rPr>
              <a:t>Toolbox </a:t>
            </a:r>
            <a:r>
              <a:rPr kumimoji="0" lang="de-DE" sz="2400" b="1" i="0" u="none" strike="noStrike" kern="1200" cap="none" spc="0" normalizeH="0" baseline="0" noProof="0">
                <a:ln>
                  <a:noFill/>
                </a:ln>
                <a:solidFill>
                  <a:srgbClr val="FFFFFF"/>
                </a:solidFill>
                <a:effectLst/>
                <a:uLnTx/>
                <a:uFillTx/>
                <a:latin typeface="Lato" panose="020F0502020204030203"/>
                <a:ea typeface="+mj-ea"/>
                <a:cs typeface="+mj-cs"/>
                <a:hlinkClick r:id="rId3"/>
              </a:rPr>
              <a:t>www.digitale-doerfer-niedersachsen.de/toolbox</a:t>
            </a:r>
            <a:r>
              <a:rPr kumimoji="0" lang="de-DE" sz="2400" b="1" i="0" u="none" strike="noStrike" kern="1200" cap="none" spc="0" normalizeH="0" baseline="0" noProof="0">
                <a:ln>
                  <a:noFill/>
                </a:ln>
                <a:solidFill>
                  <a:srgbClr val="FFFFFF"/>
                </a:solidFill>
                <a:effectLst/>
                <a:uLnTx/>
                <a:uFillTx/>
                <a:latin typeface="Lato" panose="020F0502020204030203"/>
                <a:ea typeface="+mj-ea"/>
                <a:cs typeface="+mj-cs"/>
              </a:rPr>
              <a:t> </a:t>
            </a:r>
          </a:p>
        </p:txBody>
      </p:sp>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l="78" t="21306" r="-1206" b="1955"/>
          <a:stretch/>
        </p:blipFill>
        <p:spPr>
          <a:xfrm>
            <a:off x="622299" y="1069137"/>
            <a:ext cx="5788529" cy="4889767"/>
          </a:xfrm>
          <a:prstGeom prst="rect">
            <a:avLst/>
          </a:prstGeom>
        </p:spPr>
      </p:pic>
      <p:sp>
        <p:nvSpPr>
          <p:cNvPr id="9" name="Inhaltsplatzhalter 19"/>
          <p:cNvSpPr>
            <a:spLocks noGrp="1"/>
          </p:cNvSpPr>
          <p:nvPr>
            <p:ph idx="1"/>
          </p:nvPr>
        </p:nvSpPr>
        <p:spPr>
          <a:xfrm>
            <a:off x="6190593" y="1192371"/>
            <a:ext cx="5752913" cy="1018595"/>
          </a:xfrm>
          <a:solidFill>
            <a:srgbClr val="179C7D"/>
          </a:solidFill>
          <a:ln>
            <a:solidFill>
              <a:srgbClr val="179C7D"/>
            </a:solidFill>
          </a:ln>
        </p:spPr>
        <p:txBody>
          <a:bodyPr>
            <a:noAutofit/>
          </a:bodyPr>
          <a:lstStyle/>
          <a:p>
            <a:pPr marL="72000" indent="0">
              <a:buClr>
                <a:schemeClr val="bg1"/>
              </a:buClr>
              <a:buNone/>
            </a:pPr>
            <a:r>
              <a:rPr lang="de-DE" sz="2000" dirty="0">
                <a:solidFill>
                  <a:schemeClr val="bg1"/>
                </a:solidFill>
                <a:latin typeface="Lato" panose="020F0502020204030203"/>
              </a:rPr>
              <a:t>Inhalte werden – orientiert an den Wünschen und Anforderungen der Kommunen und Netzwerk-partner*innen – kontinuierlich weiterentwickelt.</a:t>
            </a:r>
          </a:p>
        </p:txBody>
      </p:sp>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8571" y="2628320"/>
            <a:ext cx="4716955" cy="3008722"/>
          </a:xfrm>
          <a:prstGeom prst="rect">
            <a:avLst/>
          </a:prstGeom>
        </p:spPr>
      </p:pic>
    </p:spTree>
    <p:extLst>
      <p:ext uri="{BB962C8B-B14F-4D97-AF65-F5344CB8AC3E}">
        <p14:creationId xmlns:p14="http://schemas.microsoft.com/office/powerpoint/2010/main" val="2645435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898448"/>
            <a:ext cx="4456386" cy="4976835"/>
          </a:xfrm>
          <a:ln w="76200">
            <a:solidFill>
              <a:srgbClr val="179C7D"/>
            </a:solidFill>
          </a:ln>
        </p:spPr>
        <p:txBody>
          <a:bodyPr/>
          <a:lstStyle/>
          <a:p>
            <a:pPr>
              <a:buSzPct val="150000"/>
              <a:buFont typeface="Symbol" panose="05050102010706020507" pitchFamily="18" charset="2"/>
              <a:buChar char="ð"/>
            </a:pPr>
            <a:endParaRPr lang="de-DE" sz="2000" b="1" dirty="0"/>
          </a:p>
          <a:p>
            <a:pPr lvl="1">
              <a:buClr>
                <a:srgbClr val="179C7D"/>
              </a:buClr>
              <a:buSzPct val="150000"/>
              <a:buFont typeface="Symbol" panose="05050102010706020507" pitchFamily="18" charset="2"/>
              <a:buChar char="ð"/>
            </a:pPr>
            <a:r>
              <a:rPr lang="de-DE" sz="2000" b="1" dirty="0"/>
              <a:t>Kontakt aufnehmen</a:t>
            </a:r>
          </a:p>
          <a:p>
            <a:pPr>
              <a:buClr>
                <a:srgbClr val="179C7D"/>
              </a:buClr>
              <a:buSzPct val="150000"/>
              <a:buFont typeface="Symbol" panose="05050102010706020507" pitchFamily="18" charset="2"/>
              <a:buChar char="ð"/>
            </a:pPr>
            <a:endParaRPr lang="de-DE" sz="2000" b="1" dirty="0"/>
          </a:p>
          <a:p>
            <a:pPr lvl="1">
              <a:buClr>
                <a:srgbClr val="179C7D"/>
              </a:buClr>
              <a:buSzPct val="150000"/>
              <a:buFont typeface="Symbol" panose="05050102010706020507" pitchFamily="18" charset="2"/>
              <a:buChar char="ð"/>
            </a:pPr>
            <a:r>
              <a:rPr lang="de-DE" sz="2000" b="1" dirty="0"/>
              <a:t>Auswahl der Digitale Dörfer Lösungen</a:t>
            </a:r>
            <a:endParaRPr lang="de-DE" sz="2000" dirty="0"/>
          </a:p>
          <a:p>
            <a:pPr>
              <a:buClr>
                <a:srgbClr val="179C7D"/>
              </a:buClr>
              <a:buSzPct val="150000"/>
              <a:buFont typeface="Symbol" panose="05050102010706020507" pitchFamily="18" charset="2"/>
              <a:buChar char="ð"/>
            </a:pPr>
            <a:endParaRPr lang="de-DE" sz="2000" b="1" dirty="0"/>
          </a:p>
          <a:p>
            <a:pPr lvl="1">
              <a:buClr>
                <a:srgbClr val="179C7D"/>
              </a:buClr>
              <a:buSzPct val="150000"/>
              <a:buFont typeface="Symbol" panose="05050102010706020507" pitchFamily="18" charset="2"/>
              <a:buChar char="ð"/>
            </a:pPr>
            <a:r>
              <a:rPr lang="de-DE" sz="2000" b="1" dirty="0"/>
              <a:t>Antrag „Digitales Dorf werden“ stellen</a:t>
            </a:r>
            <a:endParaRPr lang="de-DE" sz="2000" dirty="0"/>
          </a:p>
          <a:p>
            <a:pPr>
              <a:buClr>
                <a:srgbClr val="179C7D"/>
              </a:buClr>
              <a:buSzPct val="150000"/>
              <a:buFont typeface="Symbol" panose="05050102010706020507" pitchFamily="18" charset="2"/>
              <a:buChar char="ð"/>
            </a:pPr>
            <a:endParaRPr lang="de-DE" sz="2000" b="1" dirty="0"/>
          </a:p>
          <a:p>
            <a:pPr lvl="1">
              <a:buClr>
                <a:srgbClr val="179C7D"/>
              </a:buClr>
              <a:buSzPct val="150000"/>
              <a:buFont typeface="Symbol" panose="05050102010706020507" pitchFamily="18" charset="2"/>
              <a:buChar char="ð"/>
            </a:pPr>
            <a:r>
              <a:rPr lang="de-DE" sz="2000" b="1" dirty="0"/>
              <a:t>Digitale Dörfer Team vor Ort</a:t>
            </a:r>
          </a:p>
          <a:p>
            <a:pPr>
              <a:buClr>
                <a:srgbClr val="179C7D"/>
              </a:buClr>
              <a:buFont typeface="Symbol" panose="05050102010706020507" pitchFamily="18" charset="2"/>
              <a:buChar char="ð"/>
            </a:pPr>
            <a:endParaRPr lang="de-DE" sz="2000" dirty="0"/>
          </a:p>
          <a:p>
            <a:pPr lvl="1">
              <a:buClr>
                <a:srgbClr val="179C7D"/>
              </a:buClr>
              <a:buSzPct val="150000"/>
              <a:buFont typeface="Symbol" panose="05050102010706020507" pitchFamily="18" charset="2"/>
              <a:buChar char="ð"/>
            </a:pPr>
            <a:r>
              <a:rPr lang="de-DE" sz="2000" b="1" dirty="0"/>
              <a:t>Freischaltung</a:t>
            </a:r>
            <a:endParaRPr lang="de-DE" sz="2000" dirty="0"/>
          </a:p>
        </p:txBody>
      </p:sp>
      <p:sp>
        <p:nvSpPr>
          <p:cNvPr id="8" name="Textfeld 7"/>
          <p:cNvSpPr txBox="1"/>
          <p:nvPr/>
        </p:nvSpPr>
        <p:spPr>
          <a:xfrm>
            <a:off x="5136342" y="1242059"/>
            <a:ext cx="4716844" cy="491211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40000"/>
              </a:spcAft>
              <a:buClrTx/>
              <a:buSzTx/>
              <a:buFont typeface="Wingdings" pitchFamily="2" charset="2"/>
              <a:buNone/>
              <a:tabLst/>
              <a:defRPr/>
            </a:pPr>
            <a:r>
              <a:rPr kumimoji="0" lang="de-DE" sz="2400" b="1" i="0" u="none" strike="noStrike" kern="1200" cap="none" spc="0" normalizeH="0" baseline="0" noProof="0" dirty="0">
                <a:ln>
                  <a:noFill/>
                </a:ln>
                <a:solidFill>
                  <a:srgbClr val="179C7D"/>
                </a:solidFill>
                <a:effectLst/>
                <a:uLnTx/>
                <a:uFillTx/>
                <a:latin typeface="Lato Heavy"/>
              </a:rPr>
              <a:t>Angebote und Zusammenarbeit</a:t>
            </a: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Newsletter</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Informationsveranstaltungen</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Vernetzung vor Ort</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Toolbox</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Bewerbung für den digitalen Schaukasten</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Ansprechpartner*in für Kommunen</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(Digitale) Vernetzungstreffen</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Digitale </a:t>
            </a:r>
            <a:r>
              <a:rPr kumimoji="0" lang="de-DE" sz="1800" b="1" i="0" u="none" strike="noStrike" kern="1200" cap="none" spc="0" normalizeH="0" baseline="0" noProof="0" dirty="0" err="1">
                <a:ln>
                  <a:noFill/>
                </a:ln>
                <a:solidFill>
                  <a:srgbClr val="000000"/>
                </a:solidFill>
                <a:effectLst/>
                <a:uLnTx/>
                <a:uFillTx/>
                <a:latin typeface="Lato Heavy"/>
              </a:rPr>
              <a:t>Dorfheld</a:t>
            </a:r>
            <a:r>
              <a:rPr kumimoji="0" lang="de-DE" sz="1800" b="1" i="0" u="none" strike="noStrike" kern="1200" cap="none" spc="0" normalizeH="0" baseline="0" noProof="0" dirty="0">
                <a:ln>
                  <a:noFill/>
                </a:ln>
                <a:solidFill>
                  <a:srgbClr val="000000"/>
                </a:solidFill>
                <a:effectLst/>
                <a:uLnTx/>
                <a:uFillTx/>
                <a:latin typeface="Lato Heavy"/>
              </a:rPr>
              <a:t>*innen</a:t>
            </a:r>
            <a:endParaRPr kumimoji="0" lang="de-DE" sz="1800" b="0" i="0" u="none" strike="noStrike" kern="1200" cap="none" spc="0" normalizeH="0" baseline="0" noProof="0" dirty="0">
              <a:ln>
                <a:noFill/>
              </a:ln>
              <a:solidFill>
                <a:srgbClr val="000000"/>
              </a:solidFill>
              <a:effectLst/>
              <a:uLnTx/>
              <a:uFillTx/>
              <a:latin typeface="Lato Heavy"/>
            </a:endParaRPr>
          </a:p>
          <a:p>
            <a:pPr marL="742950" marR="0" lvl="1" indent="-285750" algn="l" defTabSz="914400" rtl="0" eaLnBrk="1" fontAlgn="base" latinLnBrk="0" hangingPunct="1">
              <a:lnSpc>
                <a:spcPct val="100000"/>
              </a:lnSpc>
              <a:spcBef>
                <a:spcPct val="0"/>
              </a:spcBef>
              <a:spcAft>
                <a:spcPct val="40000"/>
              </a:spcAft>
              <a:buClr>
                <a:srgbClr val="5CBAA4"/>
              </a:buClr>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Lato Heavy"/>
              </a:rPr>
              <a:t>Feedback</a:t>
            </a:r>
            <a:endParaRPr kumimoji="0" lang="de-DE" sz="1800" b="0" i="0" u="none" strike="noStrike" kern="1200" cap="none" spc="0" normalizeH="0" baseline="0" noProof="0" dirty="0">
              <a:ln>
                <a:noFill/>
              </a:ln>
              <a:solidFill>
                <a:srgbClr val="000000"/>
              </a:solidFill>
              <a:effectLst/>
              <a:uLnTx/>
              <a:uFillTx/>
              <a:latin typeface="Lato Heavy"/>
            </a:endParaRPr>
          </a:p>
        </p:txBody>
      </p:sp>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249635"/>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Checkliste für Digitale Dörfer in Niedersachsen</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7" name="Grafik 6">
            <a:extLst>
              <a:ext uri="{FF2B5EF4-FFF2-40B4-BE49-F238E27FC236}">
                <a16:creationId xmlns:a16="http://schemas.microsoft.com/office/drawing/2014/main" id="{3A2A5692-FB25-ADEB-4373-355F019BD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77" t="29579" r="29021" b="11111"/>
          <a:stretch/>
        </p:blipFill>
        <p:spPr>
          <a:xfrm>
            <a:off x="9501352" y="1468676"/>
            <a:ext cx="2690648" cy="4627913"/>
          </a:xfrm>
          <a:prstGeom prst="rect">
            <a:avLst/>
          </a:prstGeom>
        </p:spPr>
      </p:pic>
    </p:spTree>
    <p:extLst>
      <p:ext uri="{BB962C8B-B14F-4D97-AF65-F5344CB8AC3E}">
        <p14:creationId xmlns:p14="http://schemas.microsoft.com/office/powerpoint/2010/main" val="193113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enutzerdefiniert 1">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1_IESE_ppt_Master_dt">
  <a:themeElements>
    <a:clrScheme name="Benutzerdefiniert 4">
      <a:dk1>
        <a:srgbClr val="000000"/>
      </a:dk1>
      <a:lt1>
        <a:srgbClr val="FFFFFF"/>
      </a:lt1>
      <a:dk2>
        <a:srgbClr val="179C7D"/>
      </a:dk2>
      <a:lt2>
        <a:srgbClr val="A8AFAF"/>
      </a:lt2>
      <a:accent1>
        <a:srgbClr val="FF2A68"/>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3.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9CF77E23831645B5607125F3B89D1B" ma:contentTypeVersion="14" ma:contentTypeDescription="Create a new document." ma:contentTypeScope="" ma:versionID="d7c6641f9a394bb47616cbade1c83f45">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c12c9d4a243b58cdcd5e9cca9e216818"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F13841-2C19-4D5F-97C6-8E75609A82A0}">
  <ds:schemaRefs>
    <ds:schemaRef ds:uri="9d13ae2a-f270-4d19-a949-d5893e25233b"/>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8c6b3776-1853-44a5-977a-d9ea407a1a73"/>
    <ds:schemaRef ds:uri="http://purl.org/dc/dcmitype/"/>
  </ds:schemaRefs>
</ds:datastoreItem>
</file>

<file path=customXml/itemProps2.xml><?xml version="1.0" encoding="utf-8"?>
<ds:datastoreItem xmlns:ds="http://schemas.openxmlformats.org/officeDocument/2006/customXml" ds:itemID="{5FA4FF85-4715-41E0-B193-40D81E6AF8E5}">
  <ds:schemaRefs>
    <ds:schemaRef ds:uri="http://schemas.microsoft.com/sharepoint/v3/contenttype/forms"/>
  </ds:schemaRefs>
</ds:datastoreItem>
</file>

<file path=customXml/itemProps3.xml><?xml version="1.0" encoding="utf-8"?>
<ds:datastoreItem xmlns:ds="http://schemas.openxmlformats.org/officeDocument/2006/customXml" ds:itemID="{7AFD80F4-E323-41B3-9599-1F45DA7E4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b3776-1853-44a5-977a-d9ea407a1a73"/>
    <ds:schemaRef ds:uri="9d13ae2a-f270-4d19-a949-d5893e252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972</Words>
  <Application>Microsoft Office PowerPoint</Application>
  <PresentationFormat>Breitbild</PresentationFormat>
  <Paragraphs>129</Paragraphs>
  <Slides>15</Slides>
  <Notes>14</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15</vt:i4>
      </vt:variant>
    </vt:vector>
  </HeadingPairs>
  <TitlesOfParts>
    <vt:vector size="26" baseType="lpstr">
      <vt:lpstr>Arial</vt:lpstr>
      <vt:lpstr>Calibri</vt:lpstr>
      <vt:lpstr>Calibri Light</vt:lpstr>
      <vt:lpstr>Frutiger LT Com 45 Light</vt:lpstr>
      <vt:lpstr>Frutiger LT Com 55 Roman</vt:lpstr>
      <vt:lpstr>Lato</vt:lpstr>
      <vt:lpstr>Lato Heavy</vt:lpstr>
      <vt:lpstr>Symbol</vt:lpstr>
      <vt:lpstr>Wingdings</vt:lpstr>
      <vt:lpstr>IESE_ppt_Master_dt</vt:lpstr>
      <vt:lpstr>1_IESE_ppt_Master_dt</vt:lpstr>
      <vt:lpstr>Digitale Dörfer Niedersachsen </vt:lpstr>
      <vt:lpstr>Wichtigste Informationen zum Projekt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Erfolgsgeschichten aus dem DorfFunk Starke Gemeinschaften</vt:lpstr>
      <vt:lpstr>Erfolgsgeschichten aus dem DorfFunk Kommunikation zwischen Bürger*innen und Verwaltung</vt:lpstr>
      <vt:lpstr>Erfolgsgeschichten aus dem DorfFunk Kommunikation zwischen Bürger*innen und Verwaltung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Carola Croll</cp:lastModifiedBy>
  <cp:revision>397</cp:revision>
  <cp:lastPrinted>2011-04-27T07:57:31Z</cp:lastPrinted>
  <dcterms:created xsi:type="dcterms:W3CDTF">2020-11-02T13:05:48Z</dcterms:created>
  <dcterms:modified xsi:type="dcterms:W3CDTF">2022-12-01T08:53:01Z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